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9" r:id="rId4"/>
    <p:sldId id="258" r:id="rId5"/>
    <p:sldId id="259" r:id="rId6"/>
    <p:sldId id="262" r:id="rId7"/>
    <p:sldId id="260" r:id="rId8"/>
    <p:sldId id="261" r:id="rId9"/>
    <p:sldId id="270" r:id="rId10"/>
    <p:sldId id="271" r:id="rId11"/>
    <p:sldId id="272" r:id="rId12"/>
    <p:sldId id="273"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326"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F2C0E8-18A3-40A5-8116-717177FED146}" type="datetimeFigureOut">
              <a:rPr lang="en-US" smtClean="0"/>
              <a:pPr/>
              <a:t>11/15/2015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F2C0E8-18A3-40A5-8116-717177FED146}" type="datetimeFigureOut">
              <a:rPr lang="en-US" smtClean="0"/>
              <a:pPr/>
              <a:t>11/15/2015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F2C0E8-18A3-40A5-8116-717177FED146}" type="datetimeFigureOut">
              <a:rPr lang="en-US" smtClean="0"/>
              <a:pPr/>
              <a:t>11/15/2015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F2C0E8-18A3-40A5-8116-717177FED146}" type="datetimeFigureOut">
              <a:rPr lang="en-US" smtClean="0"/>
              <a:pPr/>
              <a:t>11/15/2015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F2C0E8-18A3-40A5-8116-717177FED146}" type="datetimeFigureOut">
              <a:rPr lang="en-US" smtClean="0"/>
              <a:pPr/>
              <a:t>11/15/2015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2C0E8-18A3-40A5-8116-717177FED146}" type="datetimeFigureOut">
              <a:rPr lang="en-US" smtClean="0"/>
              <a:pPr/>
              <a:t>11/15/2015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2C0E8-18A3-40A5-8116-717177FED146}" type="datetimeFigureOut">
              <a:rPr lang="en-US" smtClean="0"/>
              <a:pPr/>
              <a:t>11/15/2015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F2C0E8-18A3-40A5-8116-717177FED146}" type="datetimeFigureOut">
              <a:rPr lang="en-US" smtClean="0"/>
              <a:pPr/>
              <a:t>11/15/2015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4B82AD-F2D8-4CF6-8609-E190C3072A8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597025"/>
            <a:ext cx="7772400" cy="2974975"/>
          </a:xfrm>
        </p:spPr>
        <p:txBody>
          <a:bodyPr>
            <a:noAutofit/>
          </a:bodyPr>
          <a:lstStyle/>
          <a:p>
            <a:r>
              <a:rPr lang="en-US" sz="7200" dirty="0" smtClean="0">
                <a:solidFill>
                  <a:srgbClr val="663300"/>
                </a:solidFill>
                <a:latin typeface="Times New Roman" pitchFamily="18" charset="0"/>
                <a:cs typeface="Times New Roman" pitchFamily="18" charset="0"/>
              </a:rPr>
              <a:t>Medieval Bookbinding</a:t>
            </a:r>
            <a:br>
              <a:rPr lang="en-US" sz="7200" dirty="0" smtClean="0">
                <a:solidFill>
                  <a:srgbClr val="663300"/>
                </a:solidFill>
                <a:latin typeface="Times New Roman" pitchFamily="18" charset="0"/>
                <a:cs typeface="Times New Roman" pitchFamily="18" charset="0"/>
              </a:rPr>
            </a:br>
            <a:r>
              <a:rPr lang="en-US" sz="1200" dirty="0" smtClean="0">
                <a:solidFill>
                  <a:srgbClr val="663300"/>
                </a:solidFill>
                <a:latin typeface="Times New Roman" pitchFamily="18" charset="0"/>
                <a:cs typeface="Times New Roman" pitchFamily="18" charset="0"/>
              </a:rPr>
              <a:t/>
            </a:r>
            <a:br>
              <a:rPr lang="en-US" sz="1200" dirty="0" smtClean="0">
                <a:solidFill>
                  <a:srgbClr val="663300"/>
                </a:solidFill>
                <a:latin typeface="Times New Roman" pitchFamily="18" charset="0"/>
                <a:cs typeface="Times New Roman" pitchFamily="18" charset="0"/>
              </a:rPr>
            </a:br>
            <a:r>
              <a:rPr lang="en-US" sz="2800" dirty="0" smtClean="0">
                <a:solidFill>
                  <a:srgbClr val="663300"/>
                </a:solidFill>
                <a:latin typeface="Times New Roman" pitchFamily="18" charset="0"/>
                <a:cs typeface="Times New Roman" pitchFamily="18" charset="0"/>
              </a:rPr>
              <a:t>The Middle Ages</a:t>
            </a:r>
            <a:endParaRPr lang="en-US" sz="7200" dirty="0">
              <a:solidFill>
                <a:srgbClr val="663300"/>
              </a:solidFill>
              <a:latin typeface="Times New Roman" pitchFamily="18" charset="0"/>
              <a:cs typeface="Times New Roman" pitchFamily="18" charset="0"/>
            </a:endParaRPr>
          </a:p>
        </p:txBody>
      </p:sp>
      <p:sp>
        <p:nvSpPr>
          <p:cNvPr id="4" name="TextBox 3"/>
          <p:cNvSpPr txBox="1"/>
          <p:nvPr/>
        </p:nvSpPr>
        <p:spPr>
          <a:xfrm>
            <a:off x="6400800" y="5638800"/>
            <a:ext cx="2667000" cy="830997"/>
          </a:xfrm>
          <a:prstGeom prst="rect">
            <a:avLst/>
          </a:prstGeom>
          <a:noFill/>
        </p:spPr>
        <p:txBody>
          <a:bodyPr wrap="square" rtlCol="0">
            <a:spAutoFit/>
          </a:bodyPr>
          <a:lstStyle/>
          <a:p>
            <a:r>
              <a:rPr lang="en-US" sz="2400" dirty="0" smtClean="0">
                <a:solidFill>
                  <a:srgbClr val="663300"/>
                </a:solidFill>
                <a:latin typeface="Times New Roman" pitchFamily="18" charset="0"/>
                <a:cs typeface="Times New Roman" pitchFamily="18" charset="0"/>
              </a:rPr>
              <a:t>Kai Fay</a:t>
            </a:r>
          </a:p>
          <a:p>
            <a:r>
              <a:rPr lang="en-US" sz="2400" dirty="0" smtClean="0">
                <a:solidFill>
                  <a:srgbClr val="663300"/>
                </a:solidFill>
                <a:latin typeface="Times New Roman" pitchFamily="18" charset="0"/>
                <a:cs typeface="Times New Roman" pitchFamily="18" charset="0"/>
              </a:rPr>
              <a:t>November </a:t>
            </a:r>
            <a:r>
              <a:rPr lang="en-US" sz="2400" dirty="0" smtClean="0">
                <a:solidFill>
                  <a:srgbClr val="663300"/>
                </a:solidFill>
                <a:latin typeface="Times New Roman" pitchFamily="18" charset="0"/>
                <a:cs typeface="Times New Roman" pitchFamily="18" charset="0"/>
              </a:rPr>
              <a:t>16, 2015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152400"/>
            <a:ext cx="5638800" cy="707886"/>
          </a:xfrm>
          <a:prstGeom prst="rect">
            <a:avLst/>
          </a:prstGeom>
          <a:noFill/>
        </p:spPr>
        <p:txBody>
          <a:bodyPr wrap="square" rtlCol="0">
            <a:spAutoFit/>
          </a:bodyPr>
          <a:lstStyle/>
          <a:p>
            <a:pPr algn="ctr"/>
            <a:r>
              <a:rPr lang="en-US" sz="4000" dirty="0" smtClean="0">
                <a:solidFill>
                  <a:srgbClr val="663300"/>
                </a:solidFill>
                <a:latin typeface="Times New Roman" pitchFamily="18" charset="0"/>
                <a:cs typeface="Times New Roman" pitchFamily="18" charset="0"/>
              </a:rPr>
              <a:t>Gothic (1200-1475)</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1295400"/>
            <a:ext cx="8305800" cy="1384995"/>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-Biting bows and no extenders</a:t>
            </a:r>
          </a:p>
          <a:p>
            <a:r>
              <a:rPr lang="en-US" sz="2800" dirty="0" smtClean="0">
                <a:solidFill>
                  <a:srgbClr val="663300"/>
                </a:solidFill>
                <a:latin typeface="Times New Roman" pitchFamily="18" charset="0"/>
                <a:cs typeface="Times New Roman" pitchFamily="18" charset="0"/>
              </a:rPr>
              <a:t>-Below top line</a:t>
            </a:r>
          </a:p>
          <a:p>
            <a:r>
              <a:rPr lang="en-US" sz="2800" dirty="0" smtClean="0">
                <a:solidFill>
                  <a:srgbClr val="663300"/>
                </a:solidFill>
                <a:latin typeface="Times New Roman" pitchFamily="18" charset="0"/>
                <a:cs typeface="Times New Roman" pitchFamily="18" charset="0"/>
              </a:rPr>
              <a:t>-Compact and square</a:t>
            </a:r>
          </a:p>
        </p:txBody>
      </p:sp>
      <p:pic>
        <p:nvPicPr>
          <p:cNvPr id="2050" name="Picture 2" descr="http://www.themorgan.org/sites/default/files/styles/collection_image/public/images/collection/087-M917_228-229.jpg?itok=DoAY903E"/>
          <p:cNvPicPr>
            <a:picLocks noChangeAspect="1" noChangeArrowheads="1"/>
          </p:cNvPicPr>
          <p:nvPr/>
        </p:nvPicPr>
        <p:blipFill>
          <a:blip r:embed="rId2" cstate="print"/>
          <a:srcRect r="48000"/>
          <a:stretch>
            <a:fillRect/>
          </a:stretch>
        </p:blipFill>
        <p:spPr bwMode="auto">
          <a:xfrm>
            <a:off x="5181600" y="990600"/>
            <a:ext cx="3832279" cy="5534026"/>
          </a:xfrm>
          <a:prstGeom prst="rect">
            <a:avLst/>
          </a:prstGeom>
          <a:noFill/>
        </p:spPr>
      </p:pic>
      <p:sp>
        <p:nvSpPr>
          <p:cNvPr id="8" name="TextBox 7"/>
          <p:cNvSpPr txBox="1"/>
          <p:nvPr/>
        </p:nvSpPr>
        <p:spPr>
          <a:xfrm>
            <a:off x="5029200" y="5943600"/>
            <a:ext cx="4038600" cy="646331"/>
          </a:xfrm>
          <a:prstGeom prst="rect">
            <a:avLst/>
          </a:prstGeom>
          <a:noFill/>
        </p:spPr>
        <p:txBody>
          <a:bodyPr wrap="square" rtlCol="0">
            <a:spAutoFit/>
          </a:bodyPr>
          <a:lstStyle/>
          <a:p>
            <a:r>
              <a:rPr lang="en-US" dirty="0" smtClean="0">
                <a:solidFill>
                  <a:srgbClr val="663300"/>
                </a:solidFill>
                <a:latin typeface="Times New Roman" pitchFamily="18" charset="0"/>
                <a:cs typeface="Times New Roman" pitchFamily="18" charset="0"/>
              </a:rPr>
              <a:t>Hours of Catherine of </a:t>
            </a:r>
            <a:r>
              <a:rPr lang="en-US" dirty="0" err="1" smtClean="0">
                <a:solidFill>
                  <a:srgbClr val="663300"/>
                </a:solidFill>
                <a:latin typeface="Times New Roman" pitchFamily="18" charset="0"/>
                <a:cs typeface="Times New Roman" pitchFamily="18" charset="0"/>
              </a:rPr>
              <a:t>Cleeves</a:t>
            </a:r>
            <a:r>
              <a:rPr lang="en-US" dirty="0" smtClean="0">
                <a:solidFill>
                  <a:srgbClr val="663300"/>
                </a:solidFill>
                <a:latin typeface="Times New Roman" pitchFamily="18" charset="0"/>
                <a:cs typeface="Times New Roman" pitchFamily="18" charset="0"/>
              </a:rPr>
              <a:t>, Utrecht, c.1440, Morgan MS M.917, p. 228</a:t>
            </a:r>
            <a:endParaRPr lang="en-US" dirty="0">
              <a:solidFill>
                <a:srgbClr val="663300"/>
              </a:solidFill>
              <a:latin typeface="Times New Roman" pitchFamily="18" charset="0"/>
              <a:cs typeface="Times New Roman" pitchFamily="18" charset="0"/>
            </a:endParaRPr>
          </a:p>
        </p:txBody>
      </p:sp>
      <p:pic>
        <p:nvPicPr>
          <p:cNvPr id="9" name="Picture 8" descr="Manuscript - Gothic 1.JPG"/>
          <p:cNvPicPr>
            <a:picLocks noChangeAspect="1"/>
          </p:cNvPicPr>
          <p:nvPr/>
        </p:nvPicPr>
        <p:blipFill>
          <a:blip r:embed="rId3" cstate="print"/>
          <a:stretch>
            <a:fillRect/>
          </a:stretch>
        </p:blipFill>
        <p:spPr>
          <a:xfrm>
            <a:off x="1066800" y="2667000"/>
            <a:ext cx="2825641" cy="3905250"/>
          </a:xfrm>
          <a:prstGeom prst="rect">
            <a:avLst/>
          </a:prstGeom>
        </p:spPr>
      </p:pic>
      <p:sp>
        <p:nvSpPr>
          <p:cNvPr id="10" name="TextBox 9"/>
          <p:cNvSpPr txBox="1"/>
          <p:nvPr/>
        </p:nvSpPr>
        <p:spPr>
          <a:xfrm>
            <a:off x="685800" y="6211669"/>
            <a:ext cx="3657600" cy="646331"/>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Berkeley, Univ. of California at Berkeley, Ms 28 (</a:t>
            </a:r>
            <a:r>
              <a:rPr lang="en-US" dirty="0" err="1" smtClean="0">
                <a:solidFill>
                  <a:srgbClr val="663300"/>
                </a:solidFill>
                <a:latin typeface="Times New Roman" pitchFamily="18" charset="0"/>
                <a:cs typeface="Times New Roman" pitchFamily="18" charset="0"/>
              </a:rPr>
              <a:t>saec</a:t>
            </a:r>
            <a:r>
              <a:rPr lang="en-US" dirty="0" smtClean="0">
                <a:solidFill>
                  <a:srgbClr val="663300"/>
                </a:solidFill>
                <a:latin typeface="Times New Roman" pitchFamily="18" charset="0"/>
                <a:cs typeface="Times New Roman" pitchFamily="18" charset="0"/>
              </a:rPr>
              <a:t>. XIII2/2)</a:t>
            </a:r>
            <a:endParaRPr lang="en-US" dirty="0">
              <a:solidFill>
                <a:srgbClr val="663300"/>
              </a:solidFill>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06514"/>
            <a:ext cx="8686800" cy="707886"/>
          </a:xfrm>
          <a:prstGeom prst="rect">
            <a:avLst/>
          </a:prstGeom>
          <a:noFill/>
        </p:spPr>
        <p:txBody>
          <a:bodyPr wrap="square" rtlCol="0">
            <a:spAutoFit/>
          </a:bodyPr>
          <a:lstStyle/>
          <a:p>
            <a:pPr algn="ctr"/>
            <a:r>
              <a:rPr lang="en-US" sz="4000" dirty="0" smtClean="0">
                <a:solidFill>
                  <a:srgbClr val="663300"/>
                </a:solidFill>
                <a:latin typeface="Times New Roman" pitchFamily="18" charset="0"/>
                <a:cs typeface="Times New Roman" pitchFamily="18" charset="0"/>
              </a:rPr>
              <a:t>Humanistic (Renaissance) (post-1475)</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990600"/>
            <a:ext cx="7315200" cy="1384995"/>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-Return to earlier styles</a:t>
            </a:r>
          </a:p>
          <a:p>
            <a:r>
              <a:rPr lang="en-US" sz="2800" dirty="0" smtClean="0">
                <a:solidFill>
                  <a:srgbClr val="663300"/>
                </a:solidFill>
                <a:latin typeface="Times New Roman" pitchFamily="18" charset="0"/>
                <a:cs typeface="Times New Roman" pitchFamily="18" charset="0"/>
              </a:rPr>
              <a:t>-More open layout</a:t>
            </a:r>
          </a:p>
          <a:p>
            <a:r>
              <a:rPr lang="en-US" sz="2800" dirty="0" smtClean="0">
                <a:solidFill>
                  <a:srgbClr val="663300"/>
                </a:solidFill>
                <a:latin typeface="Times New Roman" pitchFamily="18" charset="0"/>
                <a:cs typeface="Times New Roman" pitchFamily="18" charset="0"/>
              </a:rPr>
              <a:t>-Elaborate, realistic borders</a:t>
            </a:r>
          </a:p>
        </p:txBody>
      </p:sp>
      <p:pic>
        <p:nvPicPr>
          <p:cNvPr id="6" name="Picture 5" descr="Manuscript - Humanistic 1.JPG"/>
          <p:cNvPicPr>
            <a:picLocks noChangeAspect="1"/>
          </p:cNvPicPr>
          <p:nvPr/>
        </p:nvPicPr>
        <p:blipFill>
          <a:blip r:embed="rId2" cstate="print"/>
          <a:stretch>
            <a:fillRect/>
          </a:stretch>
        </p:blipFill>
        <p:spPr>
          <a:xfrm>
            <a:off x="5334000" y="1066801"/>
            <a:ext cx="3264635" cy="4876800"/>
          </a:xfrm>
          <a:prstGeom prst="rect">
            <a:avLst/>
          </a:prstGeom>
        </p:spPr>
      </p:pic>
      <p:sp>
        <p:nvSpPr>
          <p:cNvPr id="8" name="TextBox 7"/>
          <p:cNvSpPr txBox="1"/>
          <p:nvPr/>
        </p:nvSpPr>
        <p:spPr>
          <a:xfrm>
            <a:off x="5257800" y="5858470"/>
            <a:ext cx="3505200" cy="923330"/>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Vienna, </a:t>
            </a:r>
            <a:r>
              <a:rPr lang="en-US" dirty="0" err="1" smtClean="0">
                <a:solidFill>
                  <a:srgbClr val="663300"/>
                </a:solidFill>
                <a:latin typeface="Times New Roman" pitchFamily="18" charset="0"/>
                <a:cs typeface="Times New Roman" pitchFamily="18" charset="0"/>
              </a:rPr>
              <a:t>Österreichische</a:t>
            </a:r>
            <a:r>
              <a:rPr lang="en-US" dirty="0" smtClean="0">
                <a:solidFill>
                  <a:srgbClr val="663300"/>
                </a:solidFill>
                <a:latin typeface="Times New Roman" pitchFamily="18" charset="0"/>
                <a:cs typeface="Times New Roman" pitchFamily="18" charset="0"/>
              </a:rPr>
              <a:t> </a:t>
            </a:r>
            <a:r>
              <a:rPr lang="en-US" dirty="0" err="1" smtClean="0">
                <a:solidFill>
                  <a:srgbClr val="663300"/>
                </a:solidFill>
                <a:latin typeface="Times New Roman" pitchFamily="18" charset="0"/>
                <a:cs typeface="Times New Roman" pitchFamily="18" charset="0"/>
              </a:rPr>
              <a:t>Nationalbibliothek</a:t>
            </a:r>
            <a:r>
              <a:rPr lang="en-US" dirty="0" smtClean="0">
                <a:solidFill>
                  <a:srgbClr val="663300"/>
                </a:solidFill>
                <a:latin typeface="Times New Roman" pitchFamily="18" charset="0"/>
                <a:cs typeface="Times New Roman" pitchFamily="18" charset="0"/>
              </a:rPr>
              <a:t>, Cod. 22, f. 1r (Florence, ca. 1470)</a:t>
            </a:r>
            <a:endParaRPr lang="en-US" dirty="0">
              <a:solidFill>
                <a:srgbClr val="663300"/>
              </a:solidFill>
              <a:latin typeface="Times New Roman" pitchFamily="18" charset="0"/>
              <a:cs typeface="Times New Roman" pitchFamily="18" charset="0"/>
            </a:endParaRPr>
          </a:p>
        </p:txBody>
      </p:sp>
      <p:pic>
        <p:nvPicPr>
          <p:cNvPr id="9" name="Picture 8" descr="Manuscript - Humanistic 2.JPG"/>
          <p:cNvPicPr>
            <a:picLocks noChangeAspect="1"/>
          </p:cNvPicPr>
          <p:nvPr/>
        </p:nvPicPr>
        <p:blipFill>
          <a:blip r:embed="rId3" cstate="print"/>
          <a:stretch>
            <a:fillRect/>
          </a:stretch>
        </p:blipFill>
        <p:spPr>
          <a:xfrm>
            <a:off x="1295400" y="2286000"/>
            <a:ext cx="2761689" cy="4038600"/>
          </a:xfrm>
          <a:prstGeom prst="rect">
            <a:avLst/>
          </a:prstGeom>
        </p:spPr>
      </p:pic>
      <p:sp>
        <p:nvSpPr>
          <p:cNvPr id="11" name="TextBox 10"/>
          <p:cNvSpPr txBox="1"/>
          <p:nvPr/>
        </p:nvSpPr>
        <p:spPr>
          <a:xfrm>
            <a:off x="685800" y="6211669"/>
            <a:ext cx="4191000" cy="646331"/>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Vatican, </a:t>
            </a:r>
            <a:r>
              <a:rPr lang="en-US" dirty="0" err="1" smtClean="0">
                <a:solidFill>
                  <a:srgbClr val="663300"/>
                </a:solidFill>
                <a:latin typeface="Times New Roman" pitchFamily="18" charset="0"/>
                <a:cs typeface="Times New Roman" pitchFamily="18" charset="0"/>
              </a:rPr>
              <a:t>Biblioteca</a:t>
            </a:r>
            <a:r>
              <a:rPr lang="en-US" dirty="0" smtClean="0">
                <a:solidFill>
                  <a:srgbClr val="663300"/>
                </a:solidFill>
                <a:latin typeface="Times New Roman" pitchFamily="18" charset="0"/>
                <a:cs typeface="Times New Roman" pitchFamily="18" charset="0"/>
              </a:rPr>
              <a:t> </a:t>
            </a:r>
            <a:r>
              <a:rPr lang="en-US" dirty="0" err="1" smtClean="0">
                <a:solidFill>
                  <a:srgbClr val="663300"/>
                </a:solidFill>
                <a:latin typeface="Times New Roman" pitchFamily="18" charset="0"/>
                <a:cs typeface="Times New Roman" pitchFamily="18" charset="0"/>
              </a:rPr>
              <a:t>Apostolica</a:t>
            </a:r>
            <a:r>
              <a:rPr lang="en-US" dirty="0" smtClean="0">
                <a:solidFill>
                  <a:srgbClr val="663300"/>
                </a:solidFill>
                <a:latin typeface="Times New Roman" pitchFamily="18" charset="0"/>
                <a:cs typeface="Times New Roman" pitchFamily="18" charset="0"/>
              </a:rPr>
              <a:t> </a:t>
            </a:r>
            <a:r>
              <a:rPr lang="en-US" dirty="0" err="1" smtClean="0">
                <a:solidFill>
                  <a:srgbClr val="663300"/>
                </a:solidFill>
                <a:latin typeface="Times New Roman" pitchFamily="18" charset="0"/>
                <a:cs typeface="Times New Roman" pitchFamily="18" charset="0"/>
              </a:rPr>
              <a:t>Vaticana</a:t>
            </a:r>
            <a:r>
              <a:rPr lang="en-US" dirty="0" smtClean="0">
                <a:solidFill>
                  <a:srgbClr val="663300"/>
                </a:solidFill>
                <a:latin typeface="Times New Roman" pitchFamily="18" charset="0"/>
                <a:cs typeface="Times New Roman" pitchFamily="18" charset="0"/>
              </a:rPr>
              <a:t>, Vat. Lat. 2094, f. 8r (Rome, ca. 1475)</a:t>
            </a:r>
            <a:endParaRPr lang="en-US" dirty="0">
              <a:solidFill>
                <a:srgbClr val="663300"/>
              </a:solidFill>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381000"/>
            <a:ext cx="6781800" cy="707886"/>
          </a:xfrm>
          <a:prstGeom prst="rect">
            <a:avLst/>
          </a:prstGeom>
          <a:noFill/>
        </p:spPr>
        <p:txBody>
          <a:bodyPr wrap="square" rtlCol="0">
            <a:spAutoFit/>
          </a:bodyPr>
          <a:lstStyle/>
          <a:p>
            <a:pPr algn="ctr"/>
            <a:r>
              <a:rPr lang="en-US" sz="4000" dirty="0" smtClean="0">
                <a:solidFill>
                  <a:srgbClr val="663300"/>
                </a:solidFill>
                <a:latin typeface="Times New Roman" pitchFamily="18" charset="0"/>
                <a:cs typeface="Times New Roman" pitchFamily="18" charset="0"/>
              </a:rPr>
              <a:t>Early Printed Books</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990600"/>
            <a:ext cx="7315200" cy="954107"/>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-All illustrations by hand</a:t>
            </a:r>
          </a:p>
          <a:p>
            <a:r>
              <a:rPr lang="en-US" sz="2800" dirty="0" smtClean="0">
                <a:solidFill>
                  <a:srgbClr val="663300"/>
                </a:solidFill>
                <a:latin typeface="Times New Roman" pitchFamily="18" charset="0"/>
                <a:cs typeface="Times New Roman" pitchFamily="18" charset="0"/>
              </a:rPr>
              <a:t>-Attempt to imitate manuscripts</a:t>
            </a:r>
          </a:p>
        </p:txBody>
      </p:sp>
      <p:sp>
        <p:nvSpPr>
          <p:cNvPr id="8" name="TextBox 7"/>
          <p:cNvSpPr txBox="1"/>
          <p:nvPr/>
        </p:nvSpPr>
        <p:spPr>
          <a:xfrm>
            <a:off x="5257800" y="5858470"/>
            <a:ext cx="3505200" cy="923330"/>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Vienna, </a:t>
            </a:r>
            <a:r>
              <a:rPr lang="en-US" dirty="0" err="1" smtClean="0">
                <a:solidFill>
                  <a:srgbClr val="663300"/>
                </a:solidFill>
                <a:latin typeface="Times New Roman" pitchFamily="18" charset="0"/>
                <a:cs typeface="Times New Roman" pitchFamily="18" charset="0"/>
              </a:rPr>
              <a:t>Österreichische</a:t>
            </a:r>
            <a:r>
              <a:rPr lang="en-US" dirty="0" smtClean="0">
                <a:solidFill>
                  <a:srgbClr val="663300"/>
                </a:solidFill>
                <a:latin typeface="Times New Roman" pitchFamily="18" charset="0"/>
                <a:cs typeface="Times New Roman" pitchFamily="18" charset="0"/>
              </a:rPr>
              <a:t> Gotha, </a:t>
            </a:r>
            <a:r>
              <a:rPr lang="en-US" dirty="0" err="1" smtClean="0">
                <a:solidFill>
                  <a:srgbClr val="663300"/>
                </a:solidFill>
                <a:latin typeface="Times New Roman" pitchFamily="18" charset="0"/>
                <a:cs typeface="Times New Roman" pitchFamily="18" charset="0"/>
              </a:rPr>
              <a:t>Landesbibliothek</a:t>
            </a:r>
            <a:r>
              <a:rPr lang="en-US" dirty="0" smtClean="0">
                <a:solidFill>
                  <a:srgbClr val="663300"/>
                </a:solidFill>
                <a:latin typeface="Times New Roman" pitchFamily="18" charset="0"/>
                <a:cs typeface="Times New Roman" pitchFamily="18" charset="0"/>
              </a:rPr>
              <a:t>, Mon. Typ. 1477, 2o, f. 2r (Venice or Padua, ca. 1477)</a:t>
            </a:r>
            <a:endParaRPr lang="en-US" dirty="0">
              <a:solidFill>
                <a:srgbClr val="663300"/>
              </a:solidFill>
              <a:latin typeface="Times New Roman" pitchFamily="18" charset="0"/>
              <a:cs typeface="Times New Roman" pitchFamily="18" charset="0"/>
            </a:endParaRPr>
          </a:p>
        </p:txBody>
      </p:sp>
      <p:sp>
        <p:nvSpPr>
          <p:cNvPr id="11" name="TextBox 10"/>
          <p:cNvSpPr txBox="1"/>
          <p:nvPr/>
        </p:nvSpPr>
        <p:spPr>
          <a:xfrm>
            <a:off x="685800" y="6211669"/>
            <a:ext cx="4191000" cy="646331"/>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Decrees, Pope Innocent IV, 1481, Mon. Typ. 1481, 2, 10, </a:t>
            </a:r>
            <a:r>
              <a:rPr lang="en-US" dirty="0" err="1" smtClean="0">
                <a:solidFill>
                  <a:srgbClr val="663300"/>
                </a:solidFill>
                <a:latin typeface="Times New Roman" pitchFamily="18" charset="0"/>
                <a:cs typeface="Times New Roman" pitchFamily="18" charset="0"/>
              </a:rPr>
              <a:t>Landesbibliothek</a:t>
            </a:r>
            <a:r>
              <a:rPr lang="en-US" dirty="0" smtClean="0">
                <a:solidFill>
                  <a:srgbClr val="663300"/>
                </a:solidFill>
                <a:latin typeface="Times New Roman" pitchFamily="18" charset="0"/>
                <a:cs typeface="Times New Roman" pitchFamily="18" charset="0"/>
              </a:rPr>
              <a:t>, Gotha</a:t>
            </a:r>
            <a:endParaRPr lang="en-US" dirty="0">
              <a:solidFill>
                <a:srgbClr val="663300"/>
              </a:solidFill>
              <a:latin typeface="Times New Roman" pitchFamily="18" charset="0"/>
              <a:cs typeface="Times New Roman" pitchFamily="18" charset="0"/>
            </a:endParaRPr>
          </a:p>
        </p:txBody>
      </p:sp>
      <p:pic>
        <p:nvPicPr>
          <p:cNvPr id="10" name="Picture 9" descr="Manuscript - Printed 1.JPG"/>
          <p:cNvPicPr>
            <a:picLocks noChangeAspect="1"/>
          </p:cNvPicPr>
          <p:nvPr/>
        </p:nvPicPr>
        <p:blipFill>
          <a:blip r:embed="rId2" cstate="print"/>
          <a:stretch>
            <a:fillRect/>
          </a:stretch>
        </p:blipFill>
        <p:spPr>
          <a:xfrm>
            <a:off x="5257800" y="1055230"/>
            <a:ext cx="3352800" cy="5116970"/>
          </a:xfrm>
          <a:prstGeom prst="rect">
            <a:avLst/>
          </a:prstGeom>
        </p:spPr>
      </p:pic>
      <p:pic>
        <p:nvPicPr>
          <p:cNvPr id="25602" name="Picture 2" descr="http://www.wga.hu/art/zgothic/miniatur/1451-500/5incunab/21incuna.jpg"/>
          <p:cNvPicPr>
            <a:picLocks noChangeAspect="1" noChangeArrowheads="1"/>
          </p:cNvPicPr>
          <p:nvPr/>
        </p:nvPicPr>
        <p:blipFill>
          <a:blip r:embed="rId3" cstate="print"/>
          <a:srcRect/>
          <a:stretch>
            <a:fillRect/>
          </a:stretch>
        </p:blipFill>
        <p:spPr bwMode="auto">
          <a:xfrm>
            <a:off x="1388710" y="1905000"/>
            <a:ext cx="2878490" cy="43434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358914"/>
            <a:ext cx="38100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Further Reading</a:t>
            </a:r>
            <a:endParaRPr lang="en-US" sz="4000" dirty="0">
              <a:solidFill>
                <a:srgbClr val="663300"/>
              </a:solidFill>
              <a:latin typeface="Times New Roman" pitchFamily="18" charset="0"/>
              <a:cs typeface="Times New Roman" pitchFamily="18" charset="0"/>
            </a:endParaRPr>
          </a:p>
        </p:txBody>
      </p:sp>
      <p:sp>
        <p:nvSpPr>
          <p:cNvPr id="5" name="TextBox 4"/>
          <p:cNvSpPr txBox="1"/>
          <p:nvPr/>
        </p:nvSpPr>
        <p:spPr>
          <a:xfrm>
            <a:off x="457200" y="1295400"/>
            <a:ext cx="8305800" cy="4832092"/>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Clemens, Raymond and Timothy Graham.  </a:t>
            </a:r>
            <a:r>
              <a:rPr lang="en-US" sz="2800" i="1" dirty="0" smtClean="0">
                <a:solidFill>
                  <a:srgbClr val="663300"/>
                </a:solidFill>
                <a:latin typeface="Times New Roman" pitchFamily="18" charset="0"/>
                <a:cs typeface="Times New Roman" pitchFamily="18" charset="0"/>
              </a:rPr>
              <a:t>Introduction 	to Manuscript Studies</a:t>
            </a:r>
            <a:r>
              <a:rPr lang="en-US" sz="2800" dirty="0" smtClean="0">
                <a:solidFill>
                  <a:srgbClr val="663300"/>
                </a:solidFill>
                <a:latin typeface="Times New Roman" pitchFamily="18" charset="0"/>
                <a:cs typeface="Times New Roman" pitchFamily="18" charset="0"/>
              </a:rPr>
              <a:t>.  Ithaca: Cornell University 	Press, 2007.</a:t>
            </a:r>
          </a:p>
          <a:p>
            <a:r>
              <a:rPr lang="en-US" sz="2800" dirty="0" smtClean="0">
                <a:solidFill>
                  <a:srgbClr val="663300"/>
                </a:solidFill>
                <a:latin typeface="Times New Roman" pitchFamily="18" charset="0"/>
                <a:cs typeface="Times New Roman" pitchFamily="18" charset="0"/>
              </a:rPr>
              <a:t>H</a:t>
            </a:r>
            <a:r>
              <a:rPr lang="es-ES" sz="2800" dirty="0" smtClean="0">
                <a:solidFill>
                  <a:srgbClr val="663300"/>
                </a:solidFill>
                <a:latin typeface="Times New Roman" pitchFamily="18" charset="0"/>
                <a:cs typeface="Times New Roman" pitchFamily="18" charset="0"/>
              </a:rPr>
              <a:t>é</a:t>
            </a:r>
            <a:r>
              <a:rPr lang="en-US" sz="2800" dirty="0" err="1" smtClean="0">
                <a:solidFill>
                  <a:srgbClr val="663300"/>
                </a:solidFill>
                <a:latin typeface="Times New Roman" pitchFamily="18" charset="0"/>
                <a:cs typeface="Times New Roman" pitchFamily="18" charset="0"/>
              </a:rPr>
              <a:t>bert</a:t>
            </a:r>
            <a:r>
              <a:rPr lang="en-US" sz="2800" dirty="0" smtClean="0">
                <a:solidFill>
                  <a:srgbClr val="663300"/>
                </a:solidFill>
                <a:latin typeface="Times New Roman" pitchFamily="18" charset="0"/>
                <a:cs typeface="Times New Roman" pitchFamily="18" charset="0"/>
              </a:rPr>
              <a:t>, Henry.  </a:t>
            </a:r>
            <a:r>
              <a:rPr lang="en-US" sz="2800" i="1" dirty="0" smtClean="0">
                <a:solidFill>
                  <a:srgbClr val="663300"/>
                </a:solidFill>
                <a:latin typeface="Times New Roman" pitchFamily="18" charset="0"/>
                <a:cs typeface="Times New Roman" pitchFamily="18" charset="0"/>
              </a:rPr>
              <a:t>Work of the Hand</a:t>
            </a:r>
            <a:r>
              <a:rPr lang="en-US" sz="2800" dirty="0" smtClean="0">
                <a:solidFill>
                  <a:srgbClr val="663300"/>
                </a:solidFill>
                <a:latin typeface="Times New Roman" pitchFamily="18" charset="0"/>
                <a:cs typeface="Times New Roman" pitchFamily="18" charset="0"/>
              </a:rPr>
              <a:t>.  	henryhebert.wordpress.com.</a:t>
            </a:r>
          </a:p>
          <a:p>
            <a:r>
              <a:rPr lang="en-US" sz="2800" dirty="0" smtClean="0">
                <a:solidFill>
                  <a:srgbClr val="663300"/>
                </a:solidFill>
                <a:latin typeface="Times New Roman" pitchFamily="18" charset="0"/>
                <a:cs typeface="Times New Roman" pitchFamily="18" charset="0"/>
              </a:rPr>
              <a:t>Miller, Julia.  </a:t>
            </a:r>
            <a:r>
              <a:rPr lang="en-US" sz="2800" i="1" dirty="0" smtClean="0">
                <a:solidFill>
                  <a:srgbClr val="663300"/>
                </a:solidFill>
                <a:latin typeface="Times New Roman" pitchFamily="18" charset="0"/>
                <a:cs typeface="Times New Roman" pitchFamily="18" charset="0"/>
              </a:rPr>
              <a:t>Books Will Speak Plain</a:t>
            </a:r>
            <a:r>
              <a:rPr lang="en-US" sz="2800" dirty="0" smtClean="0">
                <a:solidFill>
                  <a:srgbClr val="663300"/>
                </a:solidFill>
                <a:latin typeface="Times New Roman" pitchFamily="18" charset="0"/>
                <a:cs typeface="Times New Roman" pitchFamily="18" charset="0"/>
              </a:rPr>
              <a:t>.  Ann Arbor: 	Legacy Press, 2010.</a:t>
            </a:r>
          </a:p>
          <a:p>
            <a:r>
              <a:rPr lang="en-US" sz="2800" dirty="0" err="1" smtClean="0">
                <a:solidFill>
                  <a:srgbClr val="663300"/>
                </a:solidFill>
                <a:latin typeface="Times New Roman" pitchFamily="18" charset="0"/>
                <a:cs typeface="Times New Roman" pitchFamily="18" charset="0"/>
              </a:rPr>
              <a:t>Shailor</a:t>
            </a:r>
            <a:r>
              <a:rPr lang="en-US" sz="2800" dirty="0" smtClean="0">
                <a:solidFill>
                  <a:srgbClr val="663300"/>
                </a:solidFill>
                <a:latin typeface="Times New Roman" pitchFamily="18" charset="0"/>
                <a:cs typeface="Times New Roman" pitchFamily="18" charset="0"/>
              </a:rPr>
              <a:t>, Barbara.  </a:t>
            </a:r>
            <a:r>
              <a:rPr lang="en-US" sz="2800" i="1" dirty="0" smtClean="0">
                <a:solidFill>
                  <a:srgbClr val="663300"/>
                </a:solidFill>
                <a:latin typeface="Times New Roman" pitchFamily="18" charset="0"/>
                <a:cs typeface="Times New Roman" pitchFamily="18" charset="0"/>
              </a:rPr>
              <a:t>The Medieval Book</a:t>
            </a:r>
            <a:r>
              <a:rPr lang="en-US" sz="2800" dirty="0" smtClean="0">
                <a:solidFill>
                  <a:srgbClr val="663300"/>
                </a:solidFill>
                <a:latin typeface="Times New Roman" pitchFamily="18" charset="0"/>
                <a:cs typeface="Times New Roman" pitchFamily="18" charset="0"/>
              </a:rPr>
              <a:t>.  Buffalo: 	University of Toronto Press, 2002.</a:t>
            </a:r>
            <a:endParaRPr lang="en-US" sz="2800" dirty="0">
              <a:solidFill>
                <a:srgbClr val="663300"/>
              </a:solidFill>
              <a:latin typeface="Times New Roman" pitchFamily="18" charset="0"/>
              <a:cs typeface="Times New Roman" pitchFamily="18" charset="0"/>
            </a:endParaRPr>
          </a:p>
          <a:p>
            <a:r>
              <a:rPr lang="en-US" sz="2800" dirty="0" err="1" smtClean="0">
                <a:solidFill>
                  <a:srgbClr val="663300"/>
                </a:solidFill>
                <a:latin typeface="Times New Roman" pitchFamily="18" charset="0"/>
                <a:cs typeface="Times New Roman" pitchFamily="18" charset="0"/>
              </a:rPr>
              <a:t>Szirmai</a:t>
            </a:r>
            <a:r>
              <a:rPr lang="en-US" sz="2800" dirty="0" smtClean="0">
                <a:solidFill>
                  <a:srgbClr val="663300"/>
                </a:solidFill>
                <a:latin typeface="Times New Roman" pitchFamily="18" charset="0"/>
                <a:cs typeface="Times New Roman" pitchFamily="18" charset="0"/>
              </a:rPr>
              <a:t>, J. A.  </a:t>
            </a:r>
            <a:r>
              <a:rPr lang="en-US" sz="2800" i="1" dirty="0" smtClean="0">
                <a:solidFill>
                  <a:srgbClr val="663300"/>
                </a:solidFill>
                <a:latin typeface="Times New Roman" pitchFamily="18" charset="0"/>
                <a:cs typeface="Times New Roman" pitchFamily="18" charset="0"/>
              </a:rPr>
              <a:t>The Archaeology of Medieval 	Bookbinding</a:t>
            </a:r>
            <a:r>
              <a:rPr lang="en-US" sz="2800" dirty="0" smtClean="0">
                <a:solidFill>
                  <a:srgbClr val="663300"/>
                </a:solidFill>
                <a:latin typeface="Times New Roman" pitchFamily="18" charset="0"/>
                <a:cs typeface="Times New Roman" pitchFamily="18" charset="0"/>
              </a:rPr>
              <a:t>.  Brookfield: </a:t>
            </a:r>
            <a:r>
              <a:rPr lang="en-US" sz="2800" dirty="0" err="1" smtClean="0">
                <a:solidFill>
                  <a:srgbClr val="663300"/>
                </a:solidFill>
                <a:latin typeface="Times New Roman" pitchFamily="18" charset="0"/>
                <a:cs typeface="Times New Roman" pitchFamily="18" charset="0"/>
              </a:rPr>
              <a:t>Ashgate</a:t>
            </a:r>
            <a:r>
              <a:rPr lang="en-US" sz="2800" dirty="0" smtClean="0">
                <a:solidFill>
                  <a:srgbClr val="663300"/>
                </a:solidFill>
                <a:latin typeface="Times New Roman" pitchFamily="18" charset="0"/>
                <a:cs typeface="Times New Roman" pitchFamily="18" charset="0"/>
              </a:rPr>
              <a:t>, 1999.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381000"/>
            <a:ext cx="3733800" cy="707886"/>
          </a:xfrm>
          <a:prstGeom prst="rect">
            <a:avLst/>
          </a:prstGeom>
          <a:noFill/>
        </p:spPr>
        <p:txBody>
          <a:bodyPr wrap="square" rtlCol="0">
            <a:spAutoFit/>
          </a:bodyPr>
          <a:lstStyle/>
          <a:p>
            <a:pPr algn="ctr"/>
            <a:r>
              <a:rPr lang="en-US" sz="4000" dirty="0" smtClean="0">
                <a:solidFill>
                  <a:srgbClr val="663300"/>
                </a:solidFill>
                <a:latin typeface="Times New Roman" pitchFamily="18" charset="0"/>
                <a:cs typeface="Times New Roman" pitchFamily="18" charset="0"/>
              </a:rPr>
              <a:t>Outline</a:t>
            </a:r>
          </a:p>
        </p:txBody>
      </p:sp>
      <p:sp>
        <p:nvSpPr>
          <p:cNvPr id="3" name="TextBox 2"/>
          <p:cNvSpPr txBox="1"/>
          <p:nvPr/>
        </p:nvSpPr>
        <p:spPr>
          <a:xfrm>
            <a:off x="457200" y="1295400"/>
            <a:ext cx="8229600" cy="3108543"/>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-Materials</a:t>
            </a:r>
          </a:p>
          <a:p>
            <a:r>
              <a:rPr lang="en-US" sz="2800" dirty="0" smtClean="0">
                <a:solidFill>
                  <a:srgbClr val="663300"/>
                </a:solidFill>
                <a:latin typeface="Times New Roman" pitchFamily="18" charset="0"/>
                <a:cs typeface="Times New Roman" pitchFamily="18" charset="0"/>
              </a:rPr>
              <a:t>-Binding Techniques</a:t>
            </a:r>
          </a:p>
          <a:p>
            <a:r>
              <a:rPr lang="en-US" sz="2800" dirty="0" smtClean="0">
                <a:solidFill>
                  <a:srgbClr val="663300"/>
                </a:solidFill>
                <a:latin typeface="Times New Roman" pitchFamily="18" charset="0"/>
                <a:cs typeface="Times New Roman" pitchFamily="18" charset="0"/>
              </a:rPr>
              <a:t>-Manuscript Styles</a:t>
            </a:r>
          </a:p>
          <a:p>
            <a:r>
              <a:rPr lang="en-US" sz="2800" dirty="0" smtClean="0">
                <a:solidFill>
                  <a:srgbClr val="663300"/>
                </a:solidFill>
                <a:latin typeface="Times New Roman" pitchFamily="18" charset="0"/>
                <a:cs typeface="Times New Roman" pitchFamily="18" charset="0"/>
              </a:rPr>
              <a:t>	-Carolingian</a:t>
            </a:r>
          </a:p>
          <a:p>
            <a:r>
              <a:rPr lang="en-US" sz="2800" dirty="0" smtClean="0">
                <a:solidFill>
                  <a:srgbClr val="663300"/>
                </a:solidFill>
                <a:latin typeface="Times New Roman" pitchFamily="18" charset="0"/>
                <a:cs typeface="Times New Roman" pitchFamily="18" charset="0"/>
              </a:rPr>
              <a:t>	-Gothic</a:t>
            </a:r>
          </a:p>
          <a:p>
            <a:r>
              <a:rPr lang="en-US" sz="2800" dirty="0" smtClean="0">
                <a:solidFill>
                  <a:srgbClr val="663300"/>
                </a:solidFill>
                <a:latin typeface="Times New Roman" pitchFamily="18" charset="0"/>
                <a:cs typeface="Times New Roman" pitchFamily="18" charset="0"/>
              </a:rPr>
              <a:t>	-Humanistic</a:t>
            </a:r>
          </a:p>
          <a:p>
            <a:r>
              <a:rPr lang="en-US" sz="2800" dirty="0" smtClean="0">
                <a:solidFill>
                  <a:srgbClr val="663300"/>
                </a:solidFill>
                <a:latin typeface="Times New Roman" pitchFamily="18" charset="0"/>
                <a:cs typeface="Times New Roman" pitchFamily="18" charset="0"/>
              </a:rPr>
              <a:t>-Manuscript Identification Activity</a:t>
            </a:r>
            <a:endParaRPr lang="en-US" sz="2800" dirty="0">
              <a:solidFill>
                <a:srgbClr val="6633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381000"/>
            <a:ext cx="37338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Materials: Wood</a:t>
            </a:r>
            <a:endParaRPr lang="en-US" sz="4000" dirty="0">
              <a:solidFill>
                <a:srgbClr val="663300"/>
              </a:solidFill>
              <a:latin typeface="Times New Roman" pitchFamily="18" charset="0"/>
              <a:cs typeface="Times New Roman" pitchFamily="18" charset="0"/>
            </a:endParaRPr>
          </a:p>
        </p:txBody>
      </p:sp>
      <p:sp>
        <p:nvSpPr>
          <p:cNvPr id="3" name="TextBox 2"/>
          <p:cNvSpPr txBox="1"/>
          <p:nvPr/>
        </p:nvSpPr>
        <p:spPr>
          <a:xfrm>
            <a:off x="457200" y="1295400"/>
            <a:ext cx="4191000" cy="2246769"/>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-Quarter-sawn to resist warping</a:t>
            </a:r>
          </a:p>
          <a:p>
            <a:r>
              <a:rPr lang="en-US" sz="2800" dirty="0" smtClean="0">
                <a:solidFill>
                  <a:srgbClr val="663300"/>
                </a:solidFill>
                <a:latin typeface="Times New Roman" pitchFamily="18" charset="0"/>
                <a:cs typeface="Times New Roman" pitchFamily="18" charset="0"/>
              </a:rPr>
              <a:t>-Type of wood varied by location</a:t>
            </a:r>
          </a:p>
          <a:p>
            <a:r>
              <a:rPr lang="en-US" sz="2800" dirty="0" smtClean="0">
                <a:solidFill>
                  <a:srgbClr val="663300"/>
                </a:solidFill>
                <a:latin typeface="Times New Roman" pitchFamily="18" charset="0"/>
                <a:cs typeface="Times New Roman" pitchFamily="18" charset="0"/>
              </a:rPr>
              <a:t>        -Oak in England</a:t>
            </a:r>
            <a:endParaRPr lang="en-US" sz="2800" dirty="0">
              <a:solidFill>
                <a:srgbClr val="663300"/>
              </a:solidFill>
              <a:latin typeface="Times New Roman" pitchFamily="18" charset="0"/>
              <a:cs typeface="Times New Roman" pitchFamily="18" charset="0"/>
            </a:endParaRPr>
          </a:p>
        </p:txBody>
      </p:sp>
      <p:pic>
        <p:nvPicPr>
          <p:cNvPr id="4" name="Picture 3" descr="Quarter-Sawn Boards.jpg"/>
          <p:cNvPicPr>
            <a:picLocks noChangeAspect="1"/>
          </p:cNvPicPr>
          <p:nvPr/>
        </p:nvPicPr>
        <p:blipFill>
          <a:blip r:embed="rId2" cstate="print"/>
          <a:stretch>
            <a:fillRect/>
          </a:stretch>
        </p:blipFill>
        <p:spPr>
          <a:xfrm>
            <a:off x="914400" y="3657600"/>
            <a:ext cx="2712203" cy="2667000"/>
          </a:xfrm>
          <a:prstGeom prst="rect">
            <a:avLst/>
          </a:prstGeom>
        </p:spPr>
      </p:pic>
      <p:pic>
        <p:nvPicPr>
          <p:cNvPr id="1026" name="Picture 2" descr="http://henryhebert.files.wordpress.com/2010/09/coptic12.jpg?w=500"/>
          <p:cNvPicPr>
            <a:picLocks noChangeAspect="1" noChangeArrowheads="1"/>
          </p:cNvPicPr>
          <p:nvPr/>
        </p:nvPicPr>
        <p:blipFill>
          <a:blip r:embed="rId3" cstate="print"/>
          <a:srcRect/>
          <a:stretch>
            <a:fillRect/>
          </a:stretch>
        </p:blipFill>
        <p:spPr bwMode="auto">
          <a:xfrm>
            <a:off x="4191000" y="1828800"/>
            <a:ext cx="4762500" cy="313372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381000"/>
            <a:ext cx="41910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Materials: Leather</a:t>
            </a:r>
            <a:endParaRPr lang="en-US" sz="4000" dirty="0">
              <a:solidFill>
                <a:srgbClr val="663300"/>
              </a:solidFill>
              <a:latin typeface="Times New Roman" pitchFamily="18" charset="0"/>
              <a:cs typeface="Times New Roman" pitchFamily="18" charset="0"/>
            </a:endParaRPr>
          </a:p>
        </p:txBody>
      </p:sp>
      <p:sp>
        <p:nvSpPr>
          <p:cNvPr id="3" name="TextBox 2"/>
          <p:cNvSpPr txBox="1"/>
          <p:nvPr/>
        </p:nvSpPr>
        <p:spPr>
          <a:xfrm>
            <a:off x="457200" y="1295400"/>
            <a:ext cx="4648200" cy="3539430"/>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-Soak skin and treat with lime</a:t>
            </a:r>
          </a:p>
          <a:p>
            <a:r>
              <a:rPr lang="en-US" sz="2800" dirty="0" smtClean="0">
                <a:solidFill>
                  <a:srgbClr val="663300"/>
                </a:solidFill>
                <a:latin typeface="Times New Roman" pitchFamily="18" charset="0"/>
                <a:cs typeface="Times New Roman" pitchFamily="18" charset="0"/>
              </a:rPr>
              <a:t>-Scrape to remove hair</a:t>
            </a:r>
          </a:p>
          <a:p>
            <a:r>
              <a:rPr lang="en-US" sz="2800" dirty="0" smtClean="0">
                <a:solidFill>
                  <a:srgbClr val="663300"/>
                </a:solidFill>
                <a:latin typeface="Times New Roman" pitchFamily="18" charset="0"/>
                <a:cs typeface="Times New Roman" pitchFamily="18" charset="0"/>
              </a:rPr>
              <a:t>-Treat to neutralize lime</a:t>
            </a:r>
          </a:p>
          <a:p>
            <a:r>
              <a:rPr lang="en-US" sz="2800" dirty="0" smtClean="0">
                <a:solidFill>
                  <a:srgbClr val="663300"/>
                </a:solidFill>
                <a:latin typeface="Times New Roman" pitchFamily="18" charset="0"/>
                <a:cs typeface="Times New Roman" pitchFamily="18" charset="0"/>
              </a:rPr>
              <a:t>-Wash again</a:t>
            </a:r>
          </a:p>
          <a:p>
            <a:r>
              <a:rPr lang="en-US" sz="2800" dirty="0" smtClean="0">
                <a:solidFill>
                  <a:srgbClr val="663300"/>
                </a:solidFill>
                <a:latin typeface="Times New Roman" pitchFamily="18" charset="0"/>
                <a:cs typeface="Times New Roman" pitchFamily="18" charset="0"/>
              </a:rPr>
              <a:t>-Tan or taw</a:t>
            </a:r>
          </a:p>
          <a:p>
            <a:r>
              <a:rPr lang="en-US" sz="2800" dirty="0" smtClean="0">
                <a:solidFill>
                  <a:srgbClr val="663300"/>
                </a:solidFill>
                <a:latin typeface="Times New Roman" pitchFamily="18" charset="0"/>
                <a:cs typeface="Times New Roman" pitchFamily="18" charset="0"/>
              </a:rPr>
              <a:t>-Allow skin to dry</a:t>
            </a:r>
          </a:p>
          <a:p>
            <a:r>
              <a:rPr lang="en-US" sz="2800" dirty="0" smtClean="0">
                <a:solidFill>
                  <a:srgbClr val="663300"/>
                </a:solidFill>
                <a:latin typeface="Times New Roman" pitchFamily="18" charset="0"/>
                <a:cs typeface="Times New Roman" pitchFamily="18" charset="0"/>
              </a:rPr>
              <a:t>-Soften and trim to desired thickness</a:t>
            </a:r>
          </a:p>
        </p:txBody>
      </p:sp>
      <p:pic>
        <p:nvPicPr>
          <p:cNvPr id="15362" name="Picture 2" descr="http://www.swannington-heritage.co.uk/scans/leather_tanning.jpg"/>
          <p:cNvPicPr>
            <a:picLocks noChangeAspect="1" noChangeArrowheads="1"/>
          </p:cNvPicPr>
          <p:nvPr/>
        </p:nvPicPr>
        <p:blipFill>
          <a:blip r:embed="rId2" cstate="print"/>
          <a:srcRect/>
          <a:stretch>
            <a:fillRect/>
          </a:stretch>
        </p:blipFill>
        <p:spPr bwMode="auto">
          <a:xfrm>
            <a:off x="5029200" y="1371600"/>
            <a:ext cx="3353880" cy="44196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381000"/>
            <a:ext cx="76962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Materials: Parchment and Vellum</a:t>
            </a:r>
            <a:endParaRPr lang="en-US" sz="4000" dirty="0">
              <a:solidFill>
                <a:srgbClr val="663300"/>
              </a:solidFill>
              <a:latin typeface="Times New Roman" pitchFamily="18" charset="0"/>
              <a:cs typeface="Times New Roman" pitchFamily="18" charset="0"/>
            </a:endParaRPr>
          </a:p>
        </p:txBody>
      </p:sp>
      <p:sp>
        <p:nvSpPr>
          <p:cNvPr id="3" name="TextBox 2"/>
          <p:cNvSpPr txBox="1"/>
          <p:nvPr/>
        </p:nvSpPr>
        <p:spPr>
          <a:xfrm>
            <a:off x="457200" y="1295400"/>
            <a:ext cx="4648200" cy="3108543"/>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-Parchment: sheepskin</a:t>
            </a:r>
          </a:p>
          <a:p>
            <a:r>
              <a:rPr lang="en-US" sz="2800" dirty="0" smtClean="0">
                <a:solidFill>
                  <a:srgbClr val="663300"/>
                </a:solidFill>
                <a:latin typeface="Times New Roman" pitchFamily="18" charset="0"/>
                <a:cs typeface="Times New Roman" pitchFamily="18" charset="0"/>
              </a:rPr>
              <a:t>-Vellum: calfskin</a:t>
            </a:r>
          </a:p>
          <a:p>
            <a:r>
              <a:rPr lang="en-US" sz="2800" dirty="0" smtClean="0">
                <a:solidFill>
                  <a:srgbClr val="663300"/>
                </a:solidFill>
                <a:latin typeface="Times New Roman" pitchFamily="18" charset="0"/>
                <a:cs typeface="Times New Roman" pitchFamily="18" charset="0"/>
              </a:rPr>
              <a:t>-Process begins the same as making leather</a:t>
            </a:r>
          </a:p>
          <a:p>
            <a:r>
              <a:rPr lang="en-US" sz="2800" dirty="0" smtClean="0">
                <a:solidFill>
                  <a:srgbClr val="663300"/>
                </a:solidFill>
                <a:latin typeface="Times New Roman" pitchFamily="18" charset="0"/>
                <a:cs typeface="Times New Roman" pitchFamily="18" charset="0"/>
              </a:rPr>
              <a:t>-Skins are dried on a frame, then pared and sanded to desired thickness</a:t>
            </a:r>
          </a:p>
        </p:txBody>
      </p:sp>
      <p:pic>
        <p:nvPicPr>
          <p:cNvPr id="16386" name="Picture 2" descr="http://www.artlex.com/ArtLex/uv/images/velum_earlywodct.lg.jpg"/>
          <p:cNvPicPr>
            <a:picLocks noChangeAspect="1" noChangeArrowheads="1"/>
          </p:cNvPicPr>
          <p:nvPr/>
        </p:nvPicPr>
        <p:blipFill>
          <a:blip r:embed="rId2" cstate="print"/>
          <a:srcRect/>
          <a:stretch>
            <a:fillRect/>
          </a:stretch>
        </p:blipFill>
        <p:spPr bwMode="auto">
          <a:xfrm>
            <a:off x="4943475" y="1371600"/>
            <a:ext cx="3590925" cy="461835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8400" y="358914"/>
            <a:ext cx="43434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Anatomy of a Book</a:t>
            </a:r>
            <a:endParaRPr lang="en-US" sz="4000" dirty="0">
              <a:solidFill>
                <a:srgbClr val="663300"/>
              </a:solidFill>
              <a:latin typeface="Times New Roman" pitchFamily="18" charset="0"/>
              <a:cs typeface="Times New Roman" pitchFamily="18" charset="0"/>
            </a:endParaRPr>
          </a:p>
        </p:txBody>
      </p:sp>
      <p:pic>
        <p:nvPicPr>
          <p:cNvPr id="24578" name="Picture 2" descr="http://www.bexxcaswell.com/Gothic_Binding.jpg"/>
          <p:cNvPicPr>
            <a:picLocks noChangeAspect="1" noChangeArrowheads="1"/>
          </p:cNvPicPr>
          <p:nvPr/>
        </p:nvPicPr>
        <p:blipFill>
          <a:blip r:embed="rId2" cstate="print"/>
          <a:srcRect t="5401" b="12241"/>
          <a:stretch>
            <a:fillRect/>
          </a:stretch>
        </p:blipFill>
        <p:spPr bwMode="auto">
          <a:xfrm>
            <a:off x="2514600" y="1371600"/>
            <a:ext cx="4191000" cy="4648200"/>
          </a:xfrm>
          <a:prstGeom prst="rect">
            <a:avLst/>
          </a:prstGeom>
          <a:noFill/>
        </p:spPr>
      </p:pic>
      <p:cxnSp>
        <p:nvCxnSpPr>
          <p:cNvPr id="9" name="Straight Arrow Connector 8"/>
          <p:cNvCxnSpPr/>
          <p:nvPr/>
        </p:nvCxnSpPr>
        <p:spPr>
          <a:xfrm flipH="1">
            <a:off x="6324600" y="1905000"/>
            <a:ext cx="914400" cy="838200"/>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0" name="TextBox 9"/>
          <p:cNvSpPr txBox="1"/>
          <p:nvPr/>
        </p:nvSpPr>
        <p:spPr>
          <a:xfrm>
            <a:off x="7239000" y="1676400"/>
            <a:ext cx="1242648" cy="369332"/>
          </a:xfrm>
          <a:prstGeom prst="rect">
            <a:avLst/>
          </a:prstGeom>
          <a:noFill/>
        </p:spPr>
        <p:txBody>
          <a:bodyPr wrap="none" rtlCol="0">
            <a:spAutoFit/>
          </a:bodyPr>
          <a:lstStyle/>
          <a:p>
            <a:r>
              <a:rPr lang="en-US" dirty="0" smtClean="0">
                <a:solidFill>
                  <a:srgbClr val="663300"/>
                </a:solidFill>
                <a:latin typeface="Times New Roman" pitchFamily="18" charset="0"/>
                <a:cs typeface="Times New Roman" pitchFamily="18" charset="0"/>
              </a:rPr>
              <a:t>Catch Plate</a:t>
            </a:r>
            <a:endParaRPr lang="en-US" dirty="0">
              <a:solidFill>
                <a:srgbClr val="663300"/>
              </a:solidFill>
              <a:latin typeface="Times New Roman" pitchFamily="18" charset="0"/>
              <a:cs typeface="Times New Roman" pitchFamily="18" charset="0"/>
            </a:endParaRPr>
          </a:p>
        </p:txBody>
      </p:sp>
      <p:cxnSp>
        <p:nvCxnSpPr>
          <p:cNvPr id="11" name="Straight Arrow Connector 10"/>
          <p:cNvCxnSpPr/>
          <p:nvPr/>
        </p:nvCxnSpPr>
        <p:spPr>
          <a:xfrm flipH="1">
            <a:off x="6096000" y="4191000"/>
            <a:ext cx="1143000" cy="0"/>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7239000" y="3962400"/>
            <a:ext cx="1143000" cy="369332"/>
          </a:xfrm>
          <a:prstGeom prst="rect">
            <a:avLst/>
          </a:prstGeom>
          <a:noFill/>
        </p:spPr>
        <p:txBody>
          <a:bodyPr wrap="square" rtlCol="0">
            <a:spAutoFit/>
          </a:bodyPr>
          <a:lstStyle/>
          <a:p>
            <a:r>
              <a:rPr lang="en-US" dirty="0" smtClean="0">
                <a:solidFill>
                  <a:srgbClr val="663300"/>
                </a:solidFill>
                <a:latin typeface="Times New Roman" pitchFamily="18" charset="0"/>
                <a:cs typeface="Times New Roman" pitchFamily="18" charset="0"/>
              </a:rPr>
              <a:t>Fore Edge</a:t>
            </a:r>
            <a:endParaRPr lang="en-US" dirty="0">
              <a:solidFill>
                <a:srgbClr val="663300"/>
              </a:solidFill>
              <a:latin typeface="Times New Roman" pitchFamily="18" charset="0"/>
              <a:cs typeface="Times New Roman" pitchFamily="18" charset="0"/>
            </a:endParaRPr>
          </a:p>
        </p:txBody>
      </p:sp>
      <p:cxnSp>
        <p:nvCxnSpPr>
          <p:cNvPr id="13" name="Straight Arrow Connector 12"/>
          <p:cNvCxnSpPr/>
          <p:nvPr/>
        </p:nvCxnSpPr>
        <p:spPr>
          <a:xfrm flipH="1">
            <a:off x="5587590" y="1143000"/>
            <a:ext cx="1499010" cy="3905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5" name="TextBox 14"/>
          <p:cNvSpPr txBox="1"/>
          <p:nvPr/>
        </p:nvSpPr>
        <p:spPr>
          <a:xfrm>
            <a:off x="7086600" y="914400"/>
            <a:ext cx="671979" cy="646331"/>
          </a:xfrm>
          <a:prstGeom prst="rect">
            <a:avLst/>
          </a:prstGeom>
          <a:noFill/>
        </p:spPr>
        <p:txBody>
          <a:bodyPr wrap="none" rtlCol="0">
            <a:spAutoFit/>
          </a:bodyPr>
          <a:lstStyle/>
          <a:p>
            <a:r>
              <a:rPr lang="en-US" dirty="0" smtClean="0">
                <a:solidFill>
                  <a:srgbClr val="663300"/>
                </a:solidFill>
                <a:latin typeface="Times New Roman" pitchFamily="18" charset="0"/>
                <a:cs typeface="Times New Roman" pitchFamily="18" charset="0"/>
              </a:rPr>
              <a:t>Head</a:t>
            </a:r>
          </a:p>
          <a:p>
            <a:endParaRPr lang="en-US" dirty="0">
              <a:solidFill>
                <a:srgbClr val="663300"/>
              </a:solidFill>
              <a:latin typeface="Times New Roman" pitchFamily="18" charset="0"/>
              <a:cs typeface="Times New Roman" pitchFamily="18" charset="0"/>
            </a:endParaRPr>
          </a:p>
        </p:txBody>
      </p:sp>
      <p:cxnSp>
        <p:nvCxnSpPr>
          <p:cNvPr id="17" name="Straight Arrow Connector 16"/>
          <p:cNvCxnSpPr/>
          <p:nvPr/>
        </p:nvCxnSpPr>
        <p:spPr>
          <a:xfrm>
            <a:off x="1828800" y="2590800"/>
            <a:ext cx="965610" cy="1619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0" y="2133600"/>
            <a:ext cx="1819729" cy="646331"/>
          </a:xfrm>
          <a:prstGeom prst="rect">
            <a:avLst/>
          </a:prstGeom>
          <a:noFill/>
        </p:spPr>
        <p:txBody>
          <a:bodyPr wrap="none" rtlCol="0">
            <a:spAutoFit/>
          </a:bodyPr>
          <a:lstStyle/>
          <a:p>
            <a:pPr algn="ctr"/>
            <a:r>
              <a:rPr lang="en-US" dirty="0" smtClean="0">
                <a:solidFill>
                  <a:srgbClr val="663300"/>
                </a:solidFill>
                <a:latin typeface="Times New Roman" pitchFamily="18" charset="0"/>
                <a:cs typeface="Times New Roman" pitchFamily="18" charset="0"/>
              </a:rPr>
              <a:t>Band</a:t>
            </a:r>
          </a:p>
          <a:p>
            <a:pPr algn="ctr"/>
            <a:r>
              <a:rPr lang="en-US" dirty="0" smtClean="0">
                <a:solidFill>
                  <a:srgbClr val="663300"/>
                </a:solidFill>
                <a:latin typeface="Times New Roman" pitchFamily="18" charset="0"/>
                <a:cs typeface="Times New Roman" pitchFamily="18" charset="0"/>
              </a:rPr>
              <a:t>(Sewing Support)</a:t>
            </a:r>
            <a:endParaRPr lang="en-US" dirty="0">
              <a:solidFill>
                <a:srgbClr val="663300"/>
              </a:solidFill>
              <a:latin typeface="Times New Roman" pitchFamily="18" charset="0"/>
              <a:cs typeface="Times New Roman" pitchFamily="18" charset="0"/>
            </a:endParaRPr>
          </a:p>
        </p:txBody>
      </p:sp>
      <p:cxnSp>
        <p:nvCxnSpPr>
          <p:cNvPr id="20" name="Straight Arrow Connector 19"/>
          <p:cNvCxnSpPr/>
          <p:nvPr/>
        </p:nvCxnSpPr>
        <p:spPr>
          <a:xfrm flipV="1">
            <a:off x="1600200" y="5715000"/>
            <a:ext cx="2743200" cy="304801"/>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23" name="TextBox 22"/>
          <p:cNvSpPr txBox="1"/>
          <p:nvPr/>
        </p:nvSpPr>
        <p:spPr>
          <a:xfrm>
            <a:off x="1135931" y="5830669"/>
            <a:ext cx="540469" cy="646331"/>
          </a:xfrm>
          <a:prstGeom prst="rect">
            <a:avLst/>
          </a:prstGeom>
          <a:noFill/>
        </p:spPr>
        <p:txBody>
          <a:bodyPr wrap="none" rtlCol="0">
            <a:spAutoFit/>
          </a:bodyPr>
          <a:lstStyle/>
          <a:p>
            <a:r>
              <a:rPr lang="en-US" dirty="0" smtClean="0">
                <a:solidFill>
                  <a:srgbClr val="663300"/>
                </a:solidFill>
                <a:latin typeface="Times New Roman" pitchFamily="18" charset="0"/>
                <a:cs typeface="Times New Roman" pitchFamily="18" charset="0"/>
              </a:rPr>
              <a:t>Tail</a:t>
            </a:r>
          </a:p>
          <a:p>
            <a:endParaRPr lang="en-US" dirty="0">
              <a:solidFill>
                <a:srgbClr val="663300"/>
              </a:solidFill>
              <a:latin typeface="Times New Roman" pitchFamily="18" charset="0"/>
              <a:cs typeface="Times New Roman" pitchFamily="18" charset="0"/>
            </a:endParaRPr>
          </a:p>
        </p:txBody>
      </p:sp>
      <p:cxnSp>
        <p:nvCxnSpPr>
          <p:cNvPr id="24" name="Straight Arrow Connector 23"/>
          <p:cNvCxnSpPr/>
          <p:nvPr/>
        </p:nvCxnSpPr>
        <p:spPr>
          <a:xfrm>
            <a:off x="1447800" y="3886200"/>
            <a:ext cx="1499010" cy="95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26" name="TextBox 25"/>
          <p:cNvSpPr txBox="1"/>
          <p:nvPr/>
        </p:nvSpPr>
        <p:spPr>
          <a:xfrm>
            <a:off x="762000" y="3697069"/>
            <a:ext cx="762000" cy="646331"/>
          </a:xfrm>
          <a:prstGeom prst="rect">
            <a:avLst/>
          </a:prstGeom>
          <a:noFill/>
        </p:spPr>
        <p:txBody>
          <a:bodyPr wrap="square" rtlCol="0">
            <a:spAutoFit/>
          </a:bodyPr>
          <a:lstStyle/>
          <a:p>
            <a:r>
              <a:rPr lang="en-US" dirty="0" smtClean="0">
                <a:solidFill>
                  <a:srgbClr val="663300"/>
                </a:solidFill>
                <a:latin typeface="Times New Roman" pitchFamily="18" charset="0"/>
                <a:cs typeface="Times New Roman" pitchFamily="18" charset="0"/>
              </a:rPr>
              <a:t>Spine</a:t>
            </a:r>
          </a:p>
          <a:p>
            <a:endParaRPr lang="en-US" dirty="0">
              <a:solidFill>
                <a:srgbClr val="663300"/>
              </a:solidFill>
              <a:latin typeface="Times New Roman" pitchFamily="18" charset="0"/>
              <a:cs typeface="Times New Roman" pitchFamily="18" charset="0"/>
            </a:endParaRPr>
          </a:p>
        </p:txBody>
      </p:sp>
      <p:cxnSp>
        <p:nvCxnSpPr>
          <p:cNvPr id="27" name="Straight Arrow Connector 26"/>
          <p:cNvCxnSpPr/>
          <p:nvPr/>
        </p:nvCxnSpPr>
        <p:spPr>
          <a:xfrm>
            <a:off x="1447800" y="1600200"/>
            <a:ext cx="1346610" cy="2381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29" name="TextBox 28"/>
          <p:cNvSpPr txBox="1"/>
          <p:nvPr/>
        </p:nvSpPr>
        <p:spPr>
          <a:xfrm>
            <a:off x="457200" y="1411069"/>
            <a:ext cx="1371600" cy="646331"/>
          </a:xfrm>
          <a:prstGeom prst="rect">
            <a:avLst/>
          </a:prstGeom>
          <a:noFill/>
        </p:spPr>
        <p:txBody>
          <a:bodyPr wrap="square" rtlCol="0">
            <a:spAutoFit/>
          </a:bodyPr>
          <a:lstStyle/>
          <a:p>
            <a:r>
              <a:rPr lang="en-US" dirty="0" err="1" smtClean="0">
                <a:solidFill>
                  <a:srgbClr val="663300"/>
                </a:solidFill>
                <a:latin typeface="Times New Roman" pitchFamily="18" charset="0"/>
                <a:cs typeface="Times New Roman" pitchFamily="18" charset="0"/>
              </a:rPr>
              <a:t>Endband</a:t>
            </a:r>
            <a:endParaRPr lang="en-US" dirty="0" smtClean="0">
              <a:solidFill>
                <a:srgbClr val="663300"/>
              </a:solidFill>
              <a:latin typeface="Times New Roman" pitchFamily="18" charset="0"/>
              <a:cs typeface="Times New Roman" pitchFamily="18" charset="0"/>
            </a:endParaRPr>
          </a:p>
          <a:p>
            <a:endParaRPr lang="en-US" dirty="0">
              <a:solidFill>
                <a:srgbClr val="663300"/>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381000"/>
            <a:ext cx="39624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Sewing Structures</a:t>
            </a:r>
            <a:endParaRPr lang="en-US" sz="4000" dirty="0">
              <a:solidFill>
                <a:srgbClr val="663300"/>
              </a:solidFill>
              <a:latin typeface="Times New Roman" pitchFamily="18" charset="0"/>
              <a:cs typeface="Times New Roman" pitchFamily="18" charset="0"/>
            </a:endParaRPr>
          </a:p>
        </p:txBody>
      </p:sp>
      <p:pic>
        <p:nvPicPr>
          <p:cNvPr id="17410" name="Picture 2" descr="http://henryhebert.files.wordpress.com/2012/03/dsc05725.jpg?w=500&amp;h=297"/>
          <p:cNvPicPr>
            <a:picLocks noChangeAspect="1" noChangeArrowheads="1"/>
          </p:cNvPicPr>
          <p:nvPr/>
        </p:nvPicPr>
        <p:blipFill>
          <a:blip r:embed="rId2" cstate="print"/>
          <a:srcRect/>
          <a:stretch>
            <a:fillRect/>
          </a:stretch>
        </p:blipFill>
        <p:spPr bwMode="auto">
          <a:xfrm>
            <a:off x="4114800" y="1057275"/>
            <a:ext cx="4762500" cy="2838450"/>
          </a:xfrm>
          <a:prstGeom prst="rect">
            <a:avLst/>
          </a:prstGeom>
          <a:noFill/>
        </p:spPr>
      </p:pic>
      <p:pic>
        <p:nvPicPr>
          <p:cNvPr id="17412" name="Picture 4" descr="http://henryhebert.files.wordpress.com/2012/03/dsc05726.jpg?w=500&amp;h=281"/>
          <p:cNvPicPr>
            <a:picLocks noChangeAspect="1" noChangeArrowheads="1"/>
          </p:cNvPicPr>
          <p:nvPr/>
        </p:nvPicPr>
        <p:blipFill>
          <a:blip r:embed="rId3" cstate="print"/>
          <a:srcRect/>
          <a:stretch>
            <a:fillRect/>
          </a:stretch>
        </p:blipFill>
        <p:spPr bwMode="auto">
          <a:xfrm>
            <a:off x="4114800" y="3876675"/>
            <a:ext cx="4762500" cy="2676525"/>
          </a:xfrm>
          <a:prstGeom prst="rect">
            <a:avLst/>
          </a:prstGeom>
          <a:noFill/>
        </p:spPr>
      </p:pic>
      <p:sp>
        <p:nvSpPr>
          <p:cNvPr id="7" name="TextBox 6"/>
          <p:cNvSpPr txBox="1"/>
          <p:nvPr/>
        </p:nvSpPr>
        <p:spPr>
          <a:xfrm>
            <a:off x="457200" y="1295400"/>
            <a:ext cx="3429000" cy="2246769"/>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-Kettle-stitch at head and tail</a:t>
            </a:r>
          </a:p>
          <a:p>
            <a:r>
              <a:rPr lang="en-US" sz="2800" dirty="0" smtClean="0">
                <a:solidFill>
                  <a:srgbClr val="663300"/>
                </a:solidFill>
                <a:latin typeface="Times New Roman" pitchFamily="18" charset="0"/>
                <a:cs typeface="Times New Roman" pitchFamily="18" charset="0"/>
              </a:rPr>
              <a:t>-Sewing over tapes or cords</a:t>
            </a:r>
          </a:p>
          <a:p>
            <a:r>
              <a:rPr lang="en-US" sz="2800" dirty="0" smtClean="0">
                <a:solidFill>
                  <a:srgbClr val="663300"/>
                </a:solidFill>
                <a:latin typeface="Times New Roman" pitchFamily="18" charset="0"/>
                <a:cs typeface="Times New Roman" pitchFamily="18" charset="0"/>
              </a:rPr>
              <a:t>-Packed or single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2800" y="381000"/>
            <a:ext cx="29718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Paper Repair</a:t>
            </a:r>
            <a:endParaRPr lang="en-US" sz="4000" dirty="0">
              <a:solidFill>
                <a:srgbClr val="663300"/>
              </a:solidFill>
              <a:latin typeface="Times New Roman" pitchFamily="18" charset="0"/>
              <a:cs typeface="Times New Roman" pitchFamily="18" charset="0"/>
            </a:endParaRPr>
          </a:p>
        </p:txBody>
      </p:sp>
      <p:pic>
        <p:nvPicPr>
          <p:cNvPr id="18434" name="Picture 2"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2" cstate="print"/>
          <a:srcRect/>
          <a:stretch>
            <a:fillRect/>
          </a:stretch>
        </p:blipFill>
        <p:spPr bwMode="auto">
          <a:xfrm>
            <a:off x="3352800" y="1295400"/>
            <a:ext cx="3085020" cy="3048000"/>
          </a:xfrm>
          <a:prstGeom prst="rect">
            <a:avLst/>
          </a:prstGeom>
          <a:noFill/>
        </p:spPr>
      </p:pic>
      <p:pic>
        <p:nvPicPr>
          <p:cNvPr id="18436" name="Picture 4"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3" cstate="print"/>
          <a:srcRect/>
          <a:stretch>
            <a:fillRect/>
          </a:stretch>
        </p:blipFill>
        <p:spPr bwMode="auto">
          <a:xfrm>
            <a:off x="3352800" y="4088282"/>
            <a:ext cx="2971800" cy="2769718"/>
          </a:xfrm>
          <a:prstGeom prst="rect">
            <a:avLst/>
          </a:prstGeom>
          <a:noFill/>
        </p:spPr>
      </p:pic>
      <p:pic>
        <p:nvPicPr>
          <p:cNvPr id="18438" name="Picture 6"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4" cstate="print"/>
          <a:srcRect/>
          <a:stretch>
            <a:fillRect/>
          </a:stretch>
        </p:blipFill>
        <p:spPr bwMode="auto">
          <a:xfrm>
            <a:off x="0" y="1691334"/>
            <a:ext cx="3505200" cy="5166666"/>
          </a:xfrm>
          <a:prstGeom prst="rect">
            <a:avLst/>
          </a:prstGeom>
          <a:noFill/>
        </p:spPr>
      </p:pic>
      <p:pic>
        <p:nvPicPr>
          <p:cNvPr id="18440" name="Picture 8"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5" cstate="print"/>
          <a:srcRect/>
          <a:stretch>
            <a:fillRect/>
          </a:stretch>
        </p:blipFill>
        <p:spPr bwMode="auto">
          <a:xfrm>
            <a:off x="6172201" y="1650407"/>
            <a:ext cx="2971800" cy="520759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9144000" cy="707886"/>
          </a:xfrm>
          <a:prstGeom prst="rect">
            <a:avLst/>
          </a:prstGeom>
          <a:noFill/>
        </p:spPr>
        <p:txBody>
          <a:bodyPr wrap="square" rtlCol="0">
            <a:spAutoFit/>
          </a:bodyPr>
          <a:lstStyle/>
          <a:p>
            <a:pPr algn="ctr"/>
            <a:r>
              <a:rPr lang="en-US" sz="4000" dirty="0" smtClean="0">
                <a:solidFill>
                  <a:srgbClr val="663300"/>
                </a:solidFill>
                <a:latin typeface="Times New Roman" pitchFamily="18" charset="0"/>
                <a:cs typeface="Times New Roman" pitchFamily="18" charset="0"/>
              </a:rPr>
              <a:t>Carolingian and Romanesque (800-1200)</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990600"/>
            <a:ext cx="8458200" cy="1384995"/>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-Open layout, above top line</a:t>
            </a:r>
          </a:p>
          <a:p>
            <a:r>
              <a:rPr lang="en-US" sz="2800" dirty="0" smtClean="0">
                <a:solidFill>
                  <a:srgbClr val="663300"/>
                </a:solidFill>
                <a:latin typeface="Times New Roman" pitchFamily="18" charset="0"/>
                <a:cs typeface="Times New Roman" pitchFamily="18" charset="0"/>
              </a:rPr>
              <a:t>-Different fonts for section headings</a:t>
            </a:r>
          </a:p>
          <a:p>
            <a:r>
              <a:rPr lang="en-US" sz="2800" dirty="0" smtClean="0">
                <a:solidFill>
                  <a:srgbClr val="663300"/>
                </a:solidFill>
                <a:latin typeface="Times New Roman" pitchFamily="18" charset="0"/>
                <a:cs typeface="Times New Roman" pitchFamily="18" charset="0"/>
              </a:rPr>
              <a:t>-Geometric initials</a:t>
            </a:r>
          </a:p>
        </p:txBody>
      </p:sp>
      <p:pic>
        <p:nvPicPr>
          <p:cNvPr id="3074" name="Picture 2" descr="http://upload.wikimedia.org/wikipedia/commons/3/31/9th_century_Beinecke_MS_413_fol._165.jpg"/>
          <p:cNvPicPr>
            <a:picLocks noChangeAspect="1" noChangeArrowheads="1"/>
          </p:cNvPicPr>
          <p:nvPr/>
        </p:nvPicPr>
        <p:blipFill>
          <a:blip r:embed="rId2" cstate="print"/>
          <a:srcRect/>
          <a:stretch>
            <a:fillRect/>
          </a:stretch>
        </p:blipFill>
        <p:spPr bwMode="auto">
          <a:xfrm>
            <a:off x="5029200" y="2362200"/>
            <a:ext cx="3352800" cy="4111957"/>
          </a:xfrm>
          <a:prstGeom prst="rect">
            <a:avLst/>
          </a:prstGeom>
          <a:noFill/>
        </p:spPr>
      </p:pic>
      <p:sp>
        <p:nvSpPr>
          <p:cNvPr id="8" name="TextBox 7"/>
          <p:cNvSpPr txBox="1"/>
          <p:nvPr/>
        </p:nvSpPr>
        <p:spPr>
          <a:xfrm>
            <a:off x="4876800" y="5943600"/>
            <a:ext cx="3962400" cy="646331"/>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New Haven, Yale University, </a:t>
            </a:r>
            <a:r>
              <a:rPr lang="en-US" dirty="0" err="1" smtClean="0">
                <a:solidFill>
                  <a:srgbClr val="663300"/>
                </a:solidFill>
                <a:latin typeface="Times New Roman" pitchFamily="18" charset="0"/>
                <a:cs typeface="Times New Roman" pitchFamily="18" charset="0"/>
              </a:rPr>
              <a:t>Beinecke</a:t>
            </a:r>
            <a:r>
              <a:rPr lang="en-US" dirty="0" smtClean="0">
                <a:solidFill>
                  <a:srgbClr val="663300"/>
                </a:solidFill>
                <a:latin typeface="Times New Roman" pitchFamily="18" charset="0"/>
                <a:cs typeface="Times New Roman" pitchFamily="18" charset="0"/>
              </a:rPr>
              <a:t> MS 413, f. 83r (NE France, ca. 873)</a:t>
            </a:r>
            <a:endParaRPr lang="en-US" dirty="0">
              <a:solidFill>
                <a:srgbClr val="663300"/>
              </a:solidFill>
              <a:latin typeface="Times New Roman" pitchFamily="18" charset="0"/>
              <a:cs typeface="Times New Roman" pitchFamily="18" charset="0"/>
            </a:endParaRPr>
          </a:p>
        </p:txBody>
      </p:sp>
      <p:pic>
        <p:nvPicPr>
          <p:cNvPr id="3076" name="Picture 4" descr="https://i0.wp.com/i180.photobucket.com/albums/x247/soundandfuryandpeace/fullpagelindisfarne.jpg"/>
          <p:cNvPicPr>
            <a:picLocks noChangeAspect="1" noChangeArrowheads="1"/>
          </p:cNvPicPr>
          <p:nvPr/>
        </p:nvPicPr>
        <p:blipFill>
          <a:blip r:embed="rId3" cstate="print"/>
          <a:srcRect/>
          <a:stretch>
            <a:fillRect/>
          </a:stretch>
        </p:blipFill>
        <p:spPr bwMode="auto">
          <a:xfrm>
            <a:off x="685800" y="2358504"/>
            <a:ext cx="2971800" cy="4213747"/>
          </a:xfrm>
          <a:prstGeom prst="rect">
            <a:avLst/>
          </a:prstGeom>
          <a:noFill/>
        </p:spPr>
      </p:pic>
      <p:sp>
        <p:nvSpPr>
          <p:cNvPr id="10" name="TextBox 9"/>
          <p:cNvSpPr txBox="1"/>
          <p:nvPr/>
        </p:nvSpPr>
        <p:spPr>
          <a:xfrm>
            <a:off x="0" y="6019800"/>
            <a:ext cx="4495800" cy="646331"/>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The Book of </a:t>
            </a:r>
            <a:r>
              <a:rPr lang="en-US" dirty="0" err="1" smtClean="0">
                <a:solidFill>
                  <a:srgbClr val="663300"/>
                </a:solidFill>
                <a:latin typeface="Times New Roman" pitchFamily="18" charset="0"/>
                <a:cs typeface="Times New Roman" pitchFamily="18" charset="0"/>
              </a:rPr>
              <a:t>Kells</a:t>
            </a:r>
            <a:r>
              <a:rPr lang="en-US" dirty="0" smtClean="0">
                <a:solidFill>
                  <a:srgbClr val="663300"/>
                </a:solidFill>
                <a:latin typeface="Times New Roman" pitchFamily="18" charset="0"/>
                <a:cs typeface="Times New Roman" pitchFamily="18" charset="0"/>
              </a:rPr>
              <a:t> – Dublin, Trinity College, MS.A.1.6, (Insular, </a:t>
            </a:r>
            <a:r>
              <a:rPr lang="en-US" dirty="0" err="1" smtClean="0">
                <a:solidFill>
                  <a:srgbClr val="663300"/>
                </a:solidFill>
                <a:latin typeface="Times New Roman" pitchFamily="18" charset="0"/>
                <a:cs typeface="Times New Roman" pitchFamily="18" charset="0"/>
              </a:rPr>
              <a:t>saec</a:t>
            </a:r>
            <a:r>
              <a:rPr lang="en-US" dirty="0" smtClean="0">
                <a:solidFill>
                  <a:srgbClr val="663300"/>
                </a:solidFill>
                <a:latin typeface="Times New Roman" pitchFamily="18" charset="0"/>
                <a:cs typeface="Times New Roman" pitchFamily="18" charset="0"/>
              </a:rPr>
              <a:t>. VIII – IX)</a:t>
            </a:r>
            <a:endParaRPr lang="en-US" dirty="0">
              <a:solidFill>
                <a:srgbClr val="663300"/>
              </a:solidFill>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921</TotalTime>
  <Words>397</Words>
  <Application>Microsoft Office PowerPoint</Application>
  <PresentationFormat>On-screen Show (4:3)</PresentationFormat>
  <Paragraphs>71</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Times New Roman</vt:lpstr>
      <vt:lpstr>Office Theme</vt:lpstr>
      <vt:lpstr>Medieval Bookbinding  The Middle Ages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BFay</dc:creator>
  <cp:lastModifiedBy>Kai</cp:lastModifiedBy>
  <cp:revision>63</cp:revision>
  <dcterms:created xsi:type="dcterms:W3CDTF">2013-12-01T15:37:13Z</dcterms:created>
  <dcterms:modified xsi:type="dcterms:W3CDTF">2015-11-16T03:15:55Z</dcterms:modified>
</cp:coreProperties>
</file>