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9" r:id="rId2"/>
    <p:sldId id="260" r:id="rId3"/>
    <p:sldId id="273" r:id="rId4"/>
    <p:sldId id="274" r:id="rId5"/>
    <p:sldId id="270" r:id="rId6"/>
    <p:sldId id="272" r:id="rId7"/>
    <p:sldId id="269" r:id="rId8"/>
    <p:sldId id="262" r:id="rId9"/>
    <p:sldId id="261" r:id="rId10"/>
    <p:sldId id="268" r:id="rId11"/>
    <p:sldId id="263" r:id="rId12"/>
    <p:sldId id="264" r:id="rId13"/>
    <p:sldId id="265" r:id="rId14"/>
    <p:sldId id="266"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43" autoAdjust="0"/>
    <p:restoredTop sz="94660"/>
  </p:normalViewPr>
  <p:slideViewPr>
    <p:cSldViewPr snapToGrid="0">
      <p:cViewPr varScale="1">
        <p:scale>
          <a:sx n="113" d="100"/>
          <a:sy n="113" d="100"/>
        </p:scale>
        <p:origin x="432" y="9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B0A3CA6-BFAC-46B6-BED0-C9BBD1FC3B63}" type="datetimeFigureOut">
              <a:rPr lang="en-US" smtClean="0"/>
              <a:t>11/8/2017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135390-1141-4847-9C62-49516D80756A}" type="slidenum">
              <a:rPr lang="en-US" smtClean="0"/>
              <a:t>‹#›</a:t>
            </a:fld>
            <a:endParaRPr lang="en-US"/>
          </a:p>
        </p:txBody>
      </p:sp>
    </p:spTree>
    <p:extLst>
      <p:ext uri="{BB962C8B-B14F-4D97-AF65-F5344CB8AC3E}">
        <p14:creationId xmlns:p14="http://schemas.microsoft.com/office/powerpoint/2010/main" val="33838720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B0A3CA6-BFAC-46B6-BED0-C9BBD1FC3B63}" type="datetimeFigureOut">
              <a:rPr lang="en-US" smtClean="0"/>
              <a:t>11/8/2017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135390-1141-4847-9C62-49516D80756A}" type="slidenum">
              <a:rPr lang="en-US" smtClean="0"/>
              <a:t>‹#›</a:t>
            </a:fld>
            <a:endParaRPr lang="en-US"/>
          </a:p>
        </p:txBody>
      </p:sp>
    </p:spTree>
    <p:extLst>
      <p:ext uri="{BB962C8B-B14F-4D97-AF65-F5344CB8AC3E}">
        <p14:creationId xmlns:p14="http://schemas.microsoft.com/office/powerpoint/2010/main" val="4940988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B0A3CA6-BFAC-46B6-BED0-C9BBD1FC3B63}" type="datetimeFigureOut">
              <a:rPr lang="en-US" smtClean="0"/>
              <a:t>11/8/2017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135390-1141-4847-9C62-49516D80756A}" type="slidenum">
              <a:rPr lang="en-US" smtClean="0"/>
              <a:t>‹#›</a:t>
            </a:fld>
            <a:endParaRPr lang="en-US"/>
          </a:p>
        </p:txBody>
      </p:sp>
    </p:spTree>
    <p:extLst>
      <p:ext uri="{BB962C8B-B14F-4D97-AF65-F5344CB8AC3E}">
        <p14:creationId xmlns:p14="http://schemas.microsoft.com/office/powerpoint/2010/main" val="31991512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B0A3CA6-BFAC-46B6-BED0-C9BBD1FC3B63}" type="datetimeFigureOut">
              <a:rPr lang="en-US" smtClean="0"/>
              <a:t>11/8/2017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135390-1141-4847-9C62-49516D80756A}" type="slidenum">
              <a:rPr lang="en-US" smtClean="0"/>
              <a:t>‹#›</a:t>
            </a:fld>
            <a:endParaRPr lang="en-US"/>
          </a:p>
        </p:txBody>
      </p:sp>
    </p:spTree>
    <p:extLst>
      <p:ext uri="{BB962C8B-B14F-4D97-AF65-F5344CB8AC3E}">
        <p14:creationId xmlns:p14="http://schemas.microsoft.com/office/powerpoint/2010/main" val="37406376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B0A3CA6-BFAC-46B6-BED0-C9BBD1FC3B63}" type="datetimeFigureOut">
              <a:rPr lang="en-US" smtClean="0"/>
              <a:t>11/8/2017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5135390-1141-4847-9C62-49516D80756A}" type="slidenum">
              <a:rPr lang="en-US" smtClean="0"/>
              <a:t>‹#›</a:t>
            </a:fld>
            <a:endParaRPr lang="en-US"/>
          </a:p>
        </p:txBody>
      </p:sp>
    </p:spTree>
    <p:extLst>
      <p:ext uri="{BB962C8B-B14F-4D97-AF65-F5344CB8AC3E}">
        <p14:creationId xmlns:p14="http://schemas.microsoft.com/office/powerpoint/2010/main" val="17049490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B0A3CA6-BFAC-46B6-BED0-C9BBD1FC3B63}" type="datetimeFigureOut">
              <a:rPr lang="en-US" smtClean="0"/>
              <a:t>11/8/2017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135390-1141-4847-9C62-49516D80756A}" type="slidenum">
              <a:rPr lang="en-US" smtClean="0"/>
              <a:t>‹#›</a:t>
            </a:fld>
            <a:endParaRPr lang="en-US"/>
          </a:p>
        </p:txBody>
      </p:sp>
    </p:spTree>
    <p:extLst>
      <p:ext uri="{BB962C8B-B14F-4D97-AF65-F5344CB8AC3E}">
        <p14:creationId xmlns:p14="http://schemas.microsoft.com/office/powerpoint/2010/main" val="1003416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B0A3CA6-BFAC-46B6-BED0-C9BBD1FC3B63}" type="datetimeFigureOut">
              <a:rPr lang="en-US" smtClean="0"/>
              <a:t>11/8/2017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5135390-1141-4847-9C62-49516D80756A}" type="slidenum">
              <a:rPr lang="en-US" smtClean="0"/>
              <a:t>‹#›</a:t>
            </a:fld>
            <a:endParaRPr lang="en-US"/>
          </a:p>
        </p:txBody>
      </p:sp>
    </p:spTree>
    <p:extLst>
      <p:ext uri="{BB962C8B-B14F-4D97-AF65-F5344CB8AC3E}">
        <p14:creationId xmlns:p14="http://schemas.microsoft.com/office/powerpoint/2010/main" val="18878155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B0A3CA6-BFAC-46B6-BED0-C9BBD1FC3B63}" type="datetimeFigureOut">
              <a:rPr lang="en-US" smtClean="0"/>
              <a:t>11/8/2017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5135390-1141-4847-9C62-49516D80756A}" type="slidenum">
              <a:rPr lang="en-US" smtClean="0"/>
              <a:t>‹#›</a:t>
            </a:fld>
            <a:endParaRPr lang="en-US"/>
          </a:p>
        </p:txBody>
      </p:sp>
    </p:spTree>
    <p:extLst>
      <p:ext uri="{BB962C8B-B14F-4D97-AF65-F5344CB8AC3E}">
        <p14:creationId xmlns:p14="http://schemas.microsoft.com/office/powerpoint/2010/main" val="2414933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B0A3CA6-BFAC-46B6-BED0-C9BBD1FC3B63}" type="datetimeFigureOut">
              <a:rPr lang="en-US" smtClean="0"/>
              <a:t>11/8/2017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5135390-1141-4847-9C62-49516D80756A}" type="slidenum">
              <a:rPr lang="en-US" smtClean="0"/>
              <a:t>‹#›</a:t>
            </a:fld>
            <a:endParaRPr lang="en-US"/>
          </a:p>
        </p:txBody>
      </p:sp>
    </p:spTree>
    <p:extLst>
      <p:ext uri="{BB962C8B-B14F-4D97-AF65-F5344CB8AC3E}">
        <p14:creationId xmlns:p14="http://schemas.microsoft.com/office/powerpoint/2010/main" val="906548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B0A3CA6-BFAC-46B6-BED0-C9BBD1FC3B63}" type="datetimeFigureOut">
              <a:rPr lang="en-US" smtClean="0"/>
              <a:t>11/8/2017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135390-1141-4847-9C62-49516D80756A}" type="slidenum">
              <a:rPr lang="en-US" smtClean="0"/>
              <a:t>‹#›</a:t>
            </a:fld>
            <a:endParaRPr lang="en-US"/>
          </a:p>
        </p:txBody>
      </p:sp>
    </p:spTree>
    <p:extLst>
      <p:ext uri="{BB962C8B-B14F-4D97-AF65-F5344CB8AC3E}">
        <p14:creationId xmlns:p14="http://schemas.microsoft.com/office/powerpoint/2010/main" val="41102632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B0A3CA6-BFAC-46B6-BED0-C9BBD1FC3B63}" type="datetimeFigureOut">
              <a:rPr lang="en-US" smtClean="0"/>
              <a:t>11/8/2017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5135390-1141-4847-9C62-49516D80756A}" type="slidenum">
              <a:rPr lang="en-US" smtClean="0"/>
              <a:t>‹#›</a:t>
            </a:fld>
            <a:endParaRPr lang="en-US"/>
          </a:p>
        </p:txBody>
      </p:sp>
    </p:spTree>
    <p:extLst>
      <p:ext uri="{BB962C8B-B14F-4D97-AF65-F5344CB8AC3E}">
        <p14:creationId xmlns:p14="http://schemas.microsoft.com/office/powerpoint/2010/main" val="30756302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B0A3CA6-BFAC-46B6-BED0-C9BBD1FC3B63}" type="datetimeFigureOut">
              <a:rPr lang="en-US" smtClean="0"/>
              <a:t>11/8/2017</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5135390-1141-4847-9C62-49516D80756A}" type="slidenum">
              <a:rPr lang="en-US" smtClean="0"/>
              <a:t>‹#›</a:t>
            </a:fld>
            <a:endParaRPr lang="en-US"/>
          </a:p>
        </p:txBody>
      </p:sp>
    </p:spTree>
    <p:extLst>
      <p:ext uri="{BB962C8B-B14F-4D97-AF65-F5344CB8AC3E}">
        <p14:creationId xmlns:p14="http://schemas.microsoft.com/office/powerpoint/2010/main" val="22336197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0" y="4148667"/>
            <a:ext cx="12192000" cy="2344808"/>
          </a:xfrm>
        </p:spPr>
        <p:txBody>
          <a:bodyPr>
            <a:normAutofit fontScale="47500" lnSpcReduction="20000"/>
          </a:bodyPr>
          <a:lstStyle/>
          <a:p>
            <a:endParaRPr lang="en-US" sz="3600" dirty="0" smtClean="0"/>
          </a:p>
          <a:p>
            <a:r>
              <a:rPr lang="en-US" sz="12800" b="1" i="1" dirty="0" smtClean="0">
                <a:latin typeface="Perpetua" panose="02020502060401020303" pitchFamily="18" charset="0"/>
              </a:rPr>
              <a:t>Museums and Audiences</a:t>
            </a:r>
          </a:p>
          <a:p>
            <a:r>
              <a:rPr lang="en-US" sz="5900" i="1" dirty="0" smtClean="0">
                <a:latin typeface="Perpetua" panose="02020502060401020303" pitchFamily="18" charset="0"/>
              </a:rPr>
              <a:t>Suzi Fonda</a:t>
            </a:r>
          </a:p>
          <a:p>
            <a:r>
              <a:rPr lang="en-US" sz="5900" i="1" dirty="0" smtClean="0">
                <a:latin typeface="Perpetua" panose="02020502060401020303" pitchFamily="18" charset="0"/>
              </a:rPr>
              <a:t>Director of Education and Public Programs</a:t>
            </a:r>
          </a:p>
          <a:p>
            <a:r>
              <a:rPr lang="en-US" sz="5900" i="1" dirty="0" smtClean="0">
                <a:latin typeface="Perpetua" panose="02020502060401020303" pitchFamily="18" charset="0"/>
              </a:rPr>
              <a:t>Concord Museum</a:t>
            </a: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63237" y="995634"/>
            <a:ext cx="3397541" cy="2743200"/>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22848" y="995634"/>
            <a:ext cx="3469152" cy="2743200"/>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20951" y="995634"/>
            <a:ext cx="1756364" cy="2743200"/>
          </a:xfrm>
          <a:prstGeom prst="rect">
            <a:avLst/>
          </a:prstGeom>
        </p:spPr>
      </p:pic>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995634"/>
            <a:ext cx="2743200" cy="2743200"/>
          </a:xfrm>
          <a:prstGeom prst="rect">
            <a:avLst/>
          </a:prstGeom>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369286" y="995634"/>
            <a:ext cx="2151665" cy="2743200"/>
          </a:xfrm>
          <a:prstGeom prst="rect">
            <a:avLst/>
          </a:prstGeom>
        </p:spPr>
      </p:pic>
    </p:spTree>
    <p:extLst>
      <p:ext uri="{BB962C8B-B14F-4D97-AF65-F5344CB8AC3E}">
        <p14:creationId xmlns:p14="http://schemas.microsoft.com/office/powerpoint/2010/main" val="352859399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95999" y="414866"/>
            <a:ext cx="5452533" cy="6341533"/>
          </a:xfrm>
        </p:spPr>
        <p:txBody>
          <a:bodyPr>
            <a:normAutofit fontScale="55000" lnSpcReduction="20000"/>
          </a:bodyPr>
          <a:lstStyle/>
          <a:p>
            <a:pPr marL="0" indent="0" fontAlgn="base">
              <a:buNone/>
            </a:pPr>
            <a:r>
              <a:rPr lang="en-US" dirty="0">
                <a:latin typeface="Perpetua" panose="02020502060401020303" pitchFamily="18" charset="0"/>
              </a:rPr>
              <a:t>William McGregor Paxton first studied art with Dennis Miller Bunker [91.130] at the Cowles Art School in Boston, one of several independent academies that modeled themselves after the educational institutions of Paris. Paxton followed his teacher’s example and continued his training in France at the </a:t>
            </a:r>
            <a:r>
              <a:rPr lang="en-US" dirty="0" err="1">
                <a:latin typeface="Perpetua" panose="02020502060401020303" pitchFamily="18" charset="0"/>
              </a:rPr>
              <a:t>Ecole</a:t>
            </a:r>
            <a:r>
              <a:rPr lang="en-US" dirty="0">
                <a:latin typeface="Perpetua" panose="02020502060401020303" pitchFamily="18" charset="0"/>
              </a:rPr>
              <a:t> des Beaux-Arts under the tutelage of one of the most famous French academicians, Jean-Léon </a:t>
            </a:r>
            <a:r>
              <a:rPr lang="en-US" dirty="0" err="1" smtClean="0">
                <a:latin typeface="Perpetua" panose="02020502060401020303" pitchFamily="18" charset="0"/>
              </a:rPr>
              <a:t>Gérôme</a:t>
            </a:r>
            <a:r>
              <a:rPr lang="en-US" dirty="0" smtClean="0">
                <a:latin typeface="Perpetua" panose="02020502060401020303" pitchFamily="18" charset="0"/>
              </a:rPr>
              <a:t>. There </a:t>
            </a:r>
            <a:r>
              <a:rPr lang="en-US" dirty="0">
                <a:latin typeface="Perpetua" panose="02020502060401020303" pitchFamily="18" charset="0"/>
              </a:rPr>
              <a:t>he perfected his technical knowledge of the human form and his preference for tightly painted, highly finished figure compositions. Upon his return to Boston, Paxton joined his older colleagues Edmund Tarbell [1985.66] and Frank Weston Benson [08.326] as an instructor at the School of the Museum of Fine Arts, Boston</a:t>
            </a:r>
            <a:r>
              <a:rPr lang="en-US" dirty="0" smtClean="0">
                <a:latin typeface="Perpetua" panose="02020502060401020303" pitchFamily="18" charset="0"/>
              </a:rPr>
              <a:t>.</a:t>
            </a:r>
          </a:p>
          <a:p>
            <a:pPr marL="0" indent="0" fontAlgn="base">
              <a:buNone/>
            </a:pPr>
            <a:r>
              <a:rPr lang="en-US" dirty="0">
                <a:latin typeface="Perpetua" panose="02020502060401020303" pitchFamily="18" charset="0"/>
              </a:rPr>
              <a:t/>
            </a:r>
            <a:br>
              <a:rPr lang="en-US" dirty="0">
                <a:latin typeface="Perpetua" panose="02020502060401020303" pitchFamily="18" charset="0"/>
              </a:rPr>
            </a:br>
            <a:r>
              <a:rPr lang="en-US" dirty="0">
                <a:latin typeface="Perpetua" panose="02020502060401020303" pitchFamily="18" charset="0"/>
              </a:rPr>
              <a:t>Like many of his Boston colleagues, Paxton found inspiration in the work of the seventeenth-century Dutch painter Johannes Vermeer. Paxton was fascinated not only with Vermeer’s imagery, but also with the system of optics he employed. He studied Vermeer’s works closely, and discovered that only one area in his compositions was entirely in focus, while the rest were somewhat blurred. Paxton ascribed this peculiarity to “binocular vision,” crediting Vermeer with recording the slightly different point of view of each individual eye that combine in human sight. He began to employ this system in his own work, including The New Necklace, where only the gold beads are sharply defined while the rest of the objects in the composition have softer, blurrier edges.</a:t>
            </a:r>
          </a:p>
          <a:p>
            <a:pPr marL="0" indent="0" fontAlgn="base">
              <a:buNone/>
            </a:pPr>
            <a:r>
              <a:rPr lang="en-US" dirty="0">
                <a:latin typeface="Perpetua" panose="02020502060401020303" pitchFamily="18" charset="0"/>
              </a:rPr>
              <a:t>Paxton crafted his elaborate compositions with models in his studio, and the props he used, particularly the pink Chinese jacket, appear in several different paintings. Here he has implied a narrative, involving the discarded letter and the necklace. But Paxton allows each viewer to fashion his or her own story; he does not indicate whether the jewelry is a gift from an admirer or a purchase, or what the girl in green might advise her friend. In this way, he also emulates Vermeer, whose narratives are often ambiguous. Paxton enhanced his connection to Dutch art by including paintings within his painting and by selecting a hand-carved frame in a Dutch style for The New Necklace. His image, carefully composed and crafted, was meant to bring beauty and tradition to its lucky owner.</a:t>
            </a:r>
          </a:p>
          <a:p>
            <a:endParaRPr lang="en-US" dirty="0">
              <a:latin typeface="Perpetua" panose="02020502060401020303" pitchFamily="18" charset="0"/>
            </a:endParaRPr>
          </a:p>
        </p:txBody>
      </p:sp>
      <p:pic>
        <p:nvPicPr>
          <p:cNvPr id="2050" name="Picture 2" descr="http://mfas3.s3.amazonaws.com/objects/SC4032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355600"/>
            <a:ext cx="5172647" cy="6400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1902306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018867" y="685800"/>
            <a:ext cx="4614333" cy="5486400"/>
          </a:xfrm>
        </p:spPr>
        <p:txBody>
          <a:bodyPr>
            <a:normAutofit fontScale="25000" lnSpcReduction="20000"/>
          </a:bodyPr>
          <a:lstStyle/>
          <a:p>
            <a:pPr marL="0" indent="0">
              <a:buNone/>
            </a:pPr>
            <a:r>
              <a:rPr lang="en-US" sz="7200" dirty="0">
                <a:latin typeface="Perpetua" panose="02020502060401020303" pitchFamily="18" charset="0"/>
              </a:rPr>
              <a:t>Watson and the Shark depicts an incredible event: while swimming off the coast of Havana harbor in 1979, Brook Watson, a fourteen year-old British cabin boy, was attacked by a shark. His shipmates launched a rescue and ultimately succeeded in saving the boy from losing his life. Although he lost part of his right leg in the attack and wore a wooden leg for the rest of his life, Watson remained proud of his incredible escape and even incorporated an illustration of his severed leg into his family’s coat of arms. </a:t>
            </a:r>
          </a:p>
          <a:p>
            <a:pPr marL="0" indent="0">
              <a:buNone/>
            </a:pPr>
            <a:r>
              <a:rPr lang="en-US" sz="7200" dirty="0">
                <a:latin typeface="Perpetua" panose="02020502060401020303" pitchFamily="18" charset="0"/>
              </a:rPr>
              <a:t>Though we know that Watson survived the attack, Copley’s painting doesn’t necessarily reveal this outcome and even leaves the viewer hanging at exactly the most dramatic moment possible! </a:t>
            </a:r>
            <a:endParaRPr lang="en-US" sz="9600" dirty="0">
              <a:latin typeface="Perpetua" panose="02020502060401020303" pitchFamily="18" charset="0"/>
            </a:endParaRPr>
          </a:p>
          <a:p>
            <a:pPr marL="0" indent="0">
              <a:buNone/>
            </a:pPr>
            <a:r>
              <a:rPr lang="en-US" sz="7200" dirty="0">
                <a:latin typeface="Perpetua" panose="02020502060401020303" pitchFamily="18" charset="0"/>
              </a:rPr>
              <a:t>Activity: Imagine that you are a top-notch journalist, and the only witness to this incredible event. Who do you write for – a newspaper, magazine, etc.? How are you going to report on it? What happens to Watson? Your readers are likely to be intensely interested in what happens so be sure not to leave out any details!</a:t>
            </a:r>
          </a:p>
          <a:p>
            <a:pPr marL="0" indent="0">
              <a:buNone/>
            </a:pPr>
            <a:endParaRPr lang="en-US" sz="2400" dirty="0"/>
          </a:p>
        </p:txBody>
      </p:sp>
      <p:pic>
        <p:nvPicPr>
          <p:cNvPr id="7170" name="Picture 2" descr="http://mfas3.s3.amazonaws.com/objects/SC23672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685800"/>
            <a:ext cx="6851308" cy="5486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352451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0" y="276652"/>
            <a:ext cx="5687926" cy="3944509"/>
          </a:xfrm>
        </p:spPr>
        <p:txBody>
          <a:bodyPr>
            <a:normAutofit fontScale="25000" lnSpcReduction="20000"/>
          </a:bodyPr>
          <a:lstStyle/>
          <a:p>
            <a:pPr marL="0" indent="0">
              <a:buNone/>
            </a:pPr>
            <a:r>
              <a:rPr lang="en-US" sz="9600" dirty="0" smtClean="0">
                <a:latin typeface="Perpetua" panose="02020502060401020303" pitchFamily="18" charset="0"/>
              </a:rPr>
              <a:t>Thoreau’s Desk</a:t>
            </a:r>
            <a:endParaRPr lang="en-US" sz="9600" dirty="0">
              <a:latin typeface="Perpetua" panose="02020502060401020303" pitchFamily="18" charset="0"/>
            </a:endParaRPr>
          </a:p>
          <a:p>
            <a:pPr marL="0" indent="0">
              <a:buNone/>
            </a:pPr>
            <a:r>
              <a:rPr lang="en-US" sz="9600" dirty="0">
                <a:latin typeface="Perpetua" panose="02020502060401020303" pitchFamily="18" charset="0"/>
              </a:rPr>
              <a:t> </a:t>
            </a:r>
          </a:p>
          <a:p>
            <a:pPr marL="0" indent="0">
              <a:buNone/>
            </a:pPr>
            <a:r>
              <a:rPr lang="en-US" sz="9600" dirty="0">
                <a:latin typeface="Perpetua" panose="02020502060401020303" pitchFamily="18" charset="0"/>
              </a:rPr>
              <a:t>Eastern white pine, painted green</a:t>
            </a:r>
          </a:p>
          <a:p>
            <a:pPr marL="0" indent="0">
              <a:buNone/>
            </a:pPr>
            <a:r>
              <a:rPr lang="en-US" sz="9600" dirty="0">
                <a:latin typeface="Perpetua" panose="02020502060401020303" pitchFamily="18" charset="0"/>
              </a:rPr>
              <a:t>Concord, Massachusetts, ca. 1838</a:t>
            </a:r>
          </a:p>
          <a:p>
            <a:pPr marL="0" indent="0">
              <a:buNone/>
            </a:pPr>
            <a:r>
              <a:rPr lang="en-US" sz="9600" dirty="0">
                <a:latin typeface="Perpetua" panose="02020502060401020303" pitchFamily="18" charset="0"/>
              </a:rPr>
              <a:t>Concord Museum; gift of Cummings E. Davis, 1886</a:t>
            </a:r>
          </a:p>
          <a:p>
            <a:pPr marL="0" indent="0">
              <a:buNone/>
            </a:pPr>
            <a:r>
              <a:rPr lang="en-US" sz="9600" dirty="0">
                <a:latin typeface="Perpetua" panose="02020502060401020303" pitchFamily="18" charset="0"/>
              </a:rPr>
              <a:t> </a:t>
            </a:r>
          </a:p>
          <a:p>
            <a:pPr marL="0" indent="0">
              <a:buNone/>
            </a:pPr>
            <a:r>
              <a:rPr lang="en-US" sz="9600" dirty="0">
                <a:latin typeface="Perpetua" panose="02020502060401020303" pitchFamily="18" charset="0"/>
              </a:rPr>
              <a:t>Thoreau wrote most of the thousands of pages of his journal while seated at this simple desk. It must have cost a dollar or two when he and his brother, John, purchased it from a local carpenter for use in the school they were setting up together. After the school closed, Thoreau claimed the desk, and each time he moved, the desk went with him. Though he wasn’t one to lock his door, he did lock his desk, securing the journals that meant so much to him. By the end of his life, when he was living with his family on Concord’s Main Street, the journal had grown far too extensive to fit inside the desk’s compartment.</a:t>
            </a:r>
          </a:p>
          <a:p>
            <a:pPr marL="0" indent="0">
              <a:buNone/>
            </a:pPr>
            <a:r>
              <a:rPr lang="en-US" dirty="0"/>
              <a:t> </a:t>
            </a:r>
            <a:endParaRPr lang="en-US" sz="2400" dirty="0"/>
          </a:p>
          <a:p>
            <a:pPr marL="0" indent="0" algn="ctr">
              <a:buNone/>
            </a:pPr>
            <a:endParaRPr lang="en-US" sz="4000" b="1" dirty="0" smtClean="0">
              <a:latin typeface="Perpetua" panose="02020502060401020303" pitchFamily="18" charset="0"/>
            </a:endParaRPr>
          </a:p>
        </p:txBody>
      </p:sp>
      <p:pic>
        <p:nvPicPr>
          <p:cNvPr id="5122" name="Picture 2" descr="http://www.concordmuseum.org/assets/4.thoreau_desk.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774" y="1018644"/>
            <a:ext cx="5691116" cy="5486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5463499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0" y="965201"/>
            <a:ext cx="6231467" cy="3916363"/>
          </a:xfrm>
        </p:spPr>
        <p:txBody>
          <a:bodyPr>
            <a:normAutofit fontScale="77500" lnSpcReduction="20000"/>
          </a:bodyPr>
          <a:lstStyle/>
          <a:p>
            <a:pPr marL="0" indent="0">
              <a:buNone/>
            </a:pPr>
            <a:r>
              <a:rPr lang="en-US" sz="4000" dirty="0" smtClean="0">
                <a:latin typeface="Perpetua" panose="02020502060401020303" pitchFamily="18" charset="0"/>
              </a:rPr>
              <a:t>Find Henry’s green desk.</a:t>
            </a:r>
          </a:p>
          <a:p>
            <a:pPr marL="0" indent="0">
              <a:buNone/>
            </a:pPr>
            <a:r>
              <a:rPr lang="en-US" sz="4000" dirty="0" smtClean="0">
                <a:latin typeface="Perpetua" panose="02020502060401020303" pitchFamily="18" charset="0"/>
              </a:rPr>
              <a:t>Henry got this desk brand new when he started teaching school with his brother. He wrote his journals and many of his famous books and essays here. All of the scuffs and ink marks on this desk came from Henry.</a:t>
            </a:r>
          </a:p>
          <a:p>
            <a:pPr marL="0" indent="0">
              <a:buNone/>
            </a:pPr>
            <a:r>
              <a:rPr lang="en-US" sz="4000" dirty="0" smtClean="0">
                <a:latin typeface="Perpetua" panose="02020502060401020303" pitchFamily="18" charset="0"/>
              </a:rPr>
              <a:t>Look carefully at the lock, the sides, and the top. What can you learn about Henry from the way he used his desk?</a:t>
            </a:r>
            <a:endParaRPr lang="en-US" sz="4000" dirty="0" smtClean="0">
              <a:latin typeface="Perpetua" panose="02020502060401020303" pitchFamily="18" charset="0"/>
            </a:endParaRPr>
          </a:p>
        </p:txBody>
      </p:sp>
      <p:pic>
        <p:nvPicPr>
          <p:cNvPr id="4" name="Picture 2" descr="http://www.concordmuseum.org/assets/4.thoreau_desk.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774" y="1018644"/>
            <a:ext cx="5691116" cy="5486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0058059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0" y="5000367"/>
            <a:ext cx="12192000" cy="1493108"/>
          </a:xfrm>
        </p:spPr>
        <p:txBody>
          <a:bodyPr>
            <a:normAutofit fontScale="92500" lnSpcReduction="10000"/>
          </a:bodyPr>
          <a:lstStyle/>
          <a:p>
            <a:endParaRPr lang="en-US" sz="3600" dirty="0" smtClean="0"/>
          </a:p>
          <a:p>
            <a:r>
              <a:rPr lang="en-US" sz="3200" b="1" dirty="0" smtClean="0">
                <a:latin typeface="Perpetua" panose="02020502060401020303" pitchFamily="18" charset="0"/>
              </a:rPr>
              <a:t>Questions?</a:t>
            </a:r>
          </a:p>
          <a:p>
            <a:r>
              <a:rPr lang="en-US" sz="3200" i="1" dirty="0" smtClean="0">
                <a:latin typeface="Perpetua" panose="02020502060401020303" pitchFamily="18" charset="0"/>
              </a:rPr>
              <a:t>sfonda@concordmuseum.org</a:t>
            </a:r>
            <a:endParaRPr lang="en-US" sz="3200" i="1" dirty="0" smtClean="0">
              <a:latin typeface="Perpetua" panose="02020502060401020303" pitchFamily="18" charset="0"/>
            </a:endParaRPr>
          </a:p>
          <a:p>
            <a:endParaRPr lang="en-US" sz="6300" dirty="0" smtClean="0">
              <a:latin typeface="Perpetua" panose="02020502060401020303" pitchFamily="18" charset="0"/>
            </a:endParaRPr>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56130" y="1918501"/>
            <a:ext cx="3397541" cy="2743200"/>
          </a:xfrm>
          <a:prstGeom prst="rect">
            <a:avLst/>
          </a:prstGeom>
        </p:spPr>
      </p:pic>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22848" y="1918501"/>
            <a:ext cx="3469152" cy="2743200"/>
          </a:xfrm>
          <a:prstGeom prst="rect">
            <a:avLst/>
          </a:prstGeom>
        </p:spPr>
      </p:pic>
      <p:pic>
        <p:nvPicPr>
          <p:cNvPr id="9" name="Picture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99766" y="1918501"/>
            <a:ext cx="1756364" cy="2743200"/>
          </a:xfrm>
          <a:prstGeom prst="rect">
            <a:avLst/>
          </a:prstGeom>
        </p:spPr>
      </p:pic>
      <p:pic>
        <p:nvPicPr>
          <p:cNvPr id="11" name="Picture 1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1918501"/>
            <a:ext cx="2743200" cy="2743200"/>
          </a:xfrm>
          <a:prstGeom prst="rect">
            <a:avLst/>
          </a:prstGeom>
        </p:spPr>
      </p:pic>
      <p:pic>
        <p:nvPicPr>
          <p:cNvPr id="10" name="Picture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05526" y="1918501"/>
            <a:ext cx="2151665" cy="2743200"/>
          </a:xfrm>
          <a:prstGeom prst="rect">
            <a:avLst/>
          </a:prstGeom>
        </p:spPr>
      </p:pic>
    </p:spTree>
    <p:extLst>
      <p:ext uri="{BB962C8B-B14F-4D97-AF65-F5344CB8AC3E}">
        <p14:creationId xmlns:p14="http://schemas.microsoft.com/office/powerpoint/2010/main" val="399456113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0" y="235008"/>
            <a:ext cx="12192000" cy="687859"/>
          </a:xfrm>
        </p:spPr>
        <p:txBody>
          <a:bodyPr>
            <a:normAutofit/>
          </a:bodyPr>
          <a:lstStyle/>
          <a:p>
            <a:pPr marL="0" indent="0" algn="ctr">
              <a:buNone/>
            </a:pPr>
            <a:r>
              <a:rPr lang="en-US" sz="3200" b="1" dirty="0" smtClean="0">
                <a:latin typeface="Perpetua" panose="02020502060401020303" pitchFamily="18" charset="0"/>
              </a:rPr>
              <a:t>A tale of </a:t>
            </a:r>
            <a:r>
              <a:rPr lang="en-US" sz="3200" b="1" dirty="0" smtClean="0">
                <a:latin typeface="Perpetua" panose="02020502060401020303" pitchFamily="18" charset="0"/>
              </a:rPr>
              <a:t>five</a:t>
            </a:r>
            <a:r>
              <a:rPr lang="en-US" sz="3200" b="1" dirty="0" smtClean="0">
                <a:latin typeface="Perpetua" panose="02020502060401020303" pitchFamily="18" charset="0"/>
              </a:rPr>
              <a:t> </a:t>
            </a:r>
            <a:r>
              <a:rPr lang="en-US" sz="3200" b="1" dirty="0" smtClean="0">
                <a:latin typeface="Perpetua" panose="02020502060401020303" pitchFamily="18" charset="0"/>
              </a:rPr>
              <a:t>museums…</a:t>
            </a:r>
          </a:p>
        </p:txBody>
      </p:sp>
      <p:pic>
        <p:nvPicPr>
          <p:cNvPr id="2" name="Picture 2" descr="https://www.noahwebsterhouse.org/images/slideshow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12800" y="914400"/>
            <a:ext cx="10566400" cy="5943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30464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0" y="235008"/>
            <a:ext cx="12192000" cy="687859"/>
          </a:xfrm>
        </p:spPr>
        <p:txBody>
          <a:bodyPr>
            <a:normAutofit/>
          </a:bodyPr>
          <a:lstStyle/>
          <a:p>
            <a:pPr marL="0" indent="0" algn="ctr">
              <a:buNone/>
            </a:pPr>
            <a:r>
              <a:rPr lang="en-US" sz="3200" b="1" dirty="0" smtClean="0">
                <a:latin typeface="Perpetua" panose="02020502060401020303" pitchFamily="18" charset="0"/>
              </a:rPr>
              <a:t>A tale of </a:t>
            </a:r>
            <a:r>
              <a:rPr lang="en-US" sz="3200" b="1" dirty="0" smtClean="0">
                <a:latin typeface="Perpetua" panose="02020502060401020303" pitchFamily="18" charset="0"/>
              </a:rPr>
              <a:t>five</a:t>
            </a:r>
            <a:r>
              <a:rPr lang="en-US" sz="3200" b="1" dirty="0" smtClean="0">
                <a:latin typeface="Perpetua" panose="02020502060401020303" pitchFamily="18" charset="0"/>
              </a:rPr>
              <a:t> </a:t>
            </a:r>
            <a:r>
              <a:rPr lang="en-US" sz="3200" b="1" dirty="0" smtClean="0">
                <a:latin typeface="Perpetua" panose="02020502060401020303" pitchFamily="18" charset="0"/>
              </a:rPr>
              <a:t>museums…</a:t>
            </a:r>
          </a:p>
        </p:txBody>
      </p:sp>
      <p:pic>
        <p:nvPicPr>
          <p:cNvPr id="3076" name="Picture 4" descr="Image result for albany institute of history and ar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00238" y="922867"/>
            <a:ext cx="9591524" cy="5943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6860699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0" y="235008"/>
            <a:ext cx="12192000" cy="687859"/>
          </a:xfrm>
        </p:spPr>
        <p:txBody>
          <a:bodyPr>
            <a:normAutofit/>
          </a:bodyPr>
          <a:lstStyle/>
          <a:p>
            <a:pPr marL="0" indent="0" algn="ctr">
              <a:buNone/>
            </a:pPr>
            <a:r>
              <a:rPr lang="en-US" sz="3200" b="1" dirty="0" smtClean="0">
                <a:latin typeface="Perpetua" panose="02020502060401020303" pitchFamily="18" charset="0"/>
              </a:rPr>
              <a:t>A tale of </a:t>
            </a:r>
            <a:r>
              <a:rPr lang="en-US" sz="3200" b="1" dirty="0" smtClean="0">
                <a:latin typeface="Perpetua" panose="02020502060401020303" pitchFamily="18" charset="0"/>
              </a:rPr>
              <a:t>five</a:t>
            </a:r>
            <a:r>
              <a:rPr lang="en-US" sz="3200" b="1" dirty="0" smtClean="0">
                <a:latin typeface="Perpetua" panose="02020502060401020303" pitchFamily="18" charset="0"/>
              </a:rPr>
              <a:t> </a:t>
            </a:r>
            <a:r>
              <a:rPr lang="en-US" sz="3200" b="1" dirty="0" smtClean="0">
                <a:latin typeface="Perpetua" panose="02020502060401020303" pitchFamily="18" charset="0"/>
              </a:rPr>
              <a:t>museums…</a:t>
            </a:r>
          </a:p>
        </p:txBody>
      </p:sp>
      <p:pic>
        <p:nvPicPr>
          <p:cNvPr id="2052" name="Picture 4" descr="http://www.plimoth.org/sites/default/files/styles/default_slideshow/public/images/banner-images/English%20Village%20Summer.jpg?itok=_clfTYlR"/>
          <p:cNvPicPr>
            <a:picLocks noChangeAspect="1" noChangeArrowheads="1"/>
          </p:cNvPicPr>
          <p:nvPr/>
        </p:nvPicPr>
        <p:blipFill rotWithShape="1">
          <a:blip r:embed="rId2">
            <a:extLst>
              <a:ext uri="{28A0092B-C50C-407E-A947-70E740481C1C}">
                <a14:useLocalDpi xmlns:a14="http://schemas.microsoft.com/office/drawing/2010/main" val="0"/>
              </a:ext>
            </a:extLst>
          </a:blip>
          <a:srcRect l="3501" t="171" r="8224" b="2183"/>
          <a:stretch/>
        </p:blipFill>
        <p:spPr bwMode="auto">
          <a:xfrm>
            <a:off x="0" y="1174447"/>
            <a:ext cx="12192000" cy="465037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81526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idx="1"/>
          </p:nvPr>
        </p:nvSpPr>
        <p:spPr>
          <a:xfrm>
            <a:off x="0" y="123825"/>
            <a:ext cx="12192000" cy="687859"/>
          </a:xfrm>
        </p:spPr>
        <p:txBody>
          <a:bodyPr>
            <a:normAutofit/>
          </a:bodyPr>
          <a:lstStyle/>
          <a:p>
            <a:pPr marL="0" indent="0" algn="ctr">
              <a:buNone/>
            </a:pPr>
            <a:r>
              <a:rPr lang="en-US" sz="3200" b="1" dirty="0" smtClean="0">
                <a:latin typeface="Perpetua" panose="02020502060401020303" pitchFamily="18" charset="0"/>
              </a:rPr>
              <a:t>A tale of </a:t>
            </a:r>
            <a:r>
              <a:rPr lang="en-US" sz="3200" b="1" dirty="0" smtClean="0">
                <a:latin typeface="Perpetua" panose="02020502060401020303" pitchFamily="18" charset="0"/>
              </a:rPr>
              <a:t>five museums</a:t>
            </a:r>
            <a:r>
              <a:rPr lang="en-US" sz="3200" b="1" dirty="0" smtClean="0">
                <a:latin typeface="Perpetua" panose="02020502060401020303" pitchFamily="18" charset="0"/>
              </a:rPr>
              <a:t>…</a:t>
            </a:r>
          </a:p>
        </p:txBody>
      </p:sp>
      <p:pic>
        <p:nvPicPr>
          <p:cNvPr id="7170" name="Picture 2" descr="Image result for museum of fine arts bost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2558" y="914400"/>
            <a:ext cx="9706883" cy="5943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3035501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Image result for concord museum"/>
          <p:cNvPicPr>
            <a:picLocks noChangeAspect="1" noChangeArrowheads="1"/>
          </p:cNvPicPr>
          <p:nvPr/>
        </p:nvPicPr>
        <p:blipFill rotWithShape="1">
          <a:blip r:embed="rId2">
            <a:extLst>
              <a:ext uri="{28A0092B-C50C-407E-A947-70E740481C1C}">
                <a14:useLocalDpi xmlns:a14="http://schemas.microsoft.com/office/drawing/2010/main" val="0"/>
              </a:ext>
            </a:extLst>
          </a:blip>
          <a:srcRect t="-201" r="1324" b="-1"/>
          <a:stretch/>
        </p:blipFill>
        <p:spPr bwMode="auto">
          <a:xfrm>
            <a:off x="1706180" y="922867"/>
            <a:ext cx="8779640" cy="5943600"/>
          </a:xfrm>
          <a:prstGeom prst="rect">
            <a:avLst/>
          </a:prstGeom>
          <a:noFill/>
          <a:extLst>
            <a:ext uri="{909E8E84-426E-40DD-AFC4-6F175D3DCCD1}">
              <a14:hiddenFill xmlns:a14="http://schemas.microsoft.com/office/drawing/2010/main">
                <a:solidFill>
                  <a:srgbClr val="FFFFFF"/>
                </a:solidFill>
              </a14:hiddenFill>
            </a:ext>
          </a:extLst>
        </p:spPr>
      </p:pic>
      <p:sp>
        <p:nvSpPr>
          <p:cNvPr id="7" name="Content Placeholder 2"/>
          <p:cNvSpPr>
            <a:spLocks noGrp="1"/>
          </p:cNvSpPr>
          <p:nvPr>
            <p:ph idx="1"/>
          </p:nvPr>
        </p:nvSpPr>
        <p:spPr>
          <a:xfrm>
            <a:off x="0" y="235008"/>
            <a:ext cx="12192000" cy="687859"/>
          </a:xfrm>
        </p:spPr>
        <p:txBody>
          <a:bodyPr>
            <a:normAutofit/>
          </a:bodyPr>
          <a:lstStyle/>
          <a:p>
            <a:pPr marL="0" indent="0" algn="ctr">
              <a:buNone/>
            </a:pPr>
            <a:r>
              <a:rPr lang="en-US" sz="3200" b="1" dirty="0" smtClean="0">
                <a:latin typeface="Perpetua" panose="02020502060401020303" pitchFamily="18" charset="0"/>
              </a:rPr>
              <a:t>A tale of </a:t>
            </a:r>
            <a:r>
              <a:rPr lang="en-US" sz="3200" b="1" dirty="0" smtClean="0">
                <a:latin typeface="Perpetua" panose="02020502060401020303" pitchFamily="18" charset="0"/>
              </a:rPr>
              <a:t>five</a:t>
            </a:r>
            <a:r>
              <a:rPr lang="en-US" sz="3200" b="1" dirty="0" smtClean="0">
                <a:latin typeface="Perpetua" panose="02020502060401020303" pitchFamily="18" charset="0"/>
              </a:rPr>
              <a:t> </a:t>
            </a:r>
            <a:r>
              <a:rPr lang="en-US" sz="3200" b="1" dirty="0" smtClean="0">
                <a:latin typeface="Perpetua" panose="02020502060401020303" pitchFamily="18" charset="0"/>
              </a:rPr>
              <a:t>museums…</a:t>
            </a:r>
          </a:p>
        </p:txBody>
      </p:sp>
    </p:spTree>
    <p:extLst>
      <p:ext uri="{BB962C8B-B14F-4D97-AF65-F5344CB8AC3E}">
        <p14:creationId xmlns:p14="http://schemas.microsoft.com/office/powerpoint/2010/main" val="309967814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0" y="228600"/>
            <a:ext cx="6096000" cy="6188676"/>
          </a:xfrm>
        </p:spPr>
        <p:txBody>
          <a:bodyPr>
            <a:normAutofit/>
          </a:bodyPr>
          <a:lstStyle/>
          <a:p>
            <a:pPr marL="0" indent="0">
              <a:buNone/>
            </a:pPr>
            <a:r>
              <a:rPr lang="en-US" sz="2400" b="1" dirty="0">
                <a:latin typeface="Perpetua" panose="02020502060401020303" pitchFamily="18" charset="0"/>
              </a:rPr>
              <a:t>Dance at </a:t>
            </a:r>
            <a:r>
              <a:rPr lang="en-US" sz="2400" b="1" dirty="0" err="1">
                <a:latin typeface="Perpetua" panose="02020502060401020303" pitchFamily="18" charset="0"/>
              </a:rPr>
              <a:t>Bougival</a:t>
            </a:r>
            <a:endParaRPr lang="en-US" sz="2400" b="1" dirty="0">
              <a:latin typeface="Perpetua" panose="02020502060401020303" pitchFamily="18" charset="0"/>
            </a:endParaRPr>
          </a:p>
          <a:p>
            <a:pPr marL="0" indent="0">
              <a:buNone/>
            </a:pPr>
            <a:endParaRPr lang="en-US" sz="2400" dirty="0">
              <a:latin typeface="Perpetua" panose="02020502060401020303" pitchFamily="18" charset="0"/>
            </a:endParaRPr>
          </a:p>
          <a:p>
            <a:pPr marL="0" indent="0">
              <a:buNone/>
            </a:pPr>
            <a:r>
              <a:rPr lang="en-US" sz="2400" dirty="0">
                <a:latin typeface="Perpetua" panose="02020502060401020303" pitchFamily="18" charset="0"/>
              </a:rPr>
              <a:t>1883</a:t>
            </a:r>
          </a:p>
          <a:p>
            <a:pPr marL="0" indent="0">
              <a:buNone/>
            </a:pPr>
            <a:r>
              <a:rPr lang="en-US" sz="2400" dirty="0">
                <a:latin typeface="Perpetua" panose="02020502060401020303" pitchFamily="18" charset="0"/>
              </a:rPr>
              <a:t>Pierre-</a:t>
            </a:r>
            <a:r>
              <a:rPr lang="en-US" sz="2400" dirty="0" err="1">
                <a:latin typeface="Perpetua" panose="02020502060401020303" pitchFamily="18" charset="0"/>
              </a:rPr>
              <a:t>Auguste</a:t>
            </a:r>
            <a:r>
              <a:rPr lang="en-US" sz="2400" dirty="0">
                <a:latin typeface="Perpetua" panose="02020502060401020303" pitchFamily="18" charset="0"/>
              </a:rPr>
              <a:t> Renoir (French, 1841–1919)</a:t>
            </a:r>
          </a:p>
          <a:p>
            <a:pPr marL="0" indent="0">
              <a:buNone/>
            </a:pPr>
            <a:endParaRPr lang="en-US" sz="2400" dirty="0">
              <a:latin typeface="Perpetua" panose="02020502060401020303" pitchFamily="18" charset="0"/>
            </a:endParaRPr>
          </a:p>
          <a:p>
            <a:pPr marL="0" indent="0">
              <a:buNone/>
            </a:pPr>
            <a:r>
              <a:rPr lang="en-US" sz="2400" dirty="0">
                <a:latin typeface="Perpetua" panose="02020502060401020303" pitchFamily="18" charset="0"/>
              </a:rPr>
              <a:t>ACCESSION NUMBER</a:t>
            </a:r>
          </a:p>
          <a:p>
            <a:pPr marL="0" indent="0">
              <a:buNone/>
            </a:pPr>
            <a:r>
              <a:rPr lang="en-US" sz="2400" dirty="0">
                <a:latin typeface="Perpetua" panose="02020502060401020303" pitchFamily="18" charset="0"/>
              </a:rPr>
              <a:t>37.375</a:t>
            </a:r>
          </a:p>
          <a:p>
            <a:pPr marL="0" indent="0">
              <a:buNone/>
            </a:pPr>
            <a:endParaRPr lang="en-US" sz="2400" dirty="0">
              <a:latin typeface="Perpetua" panose="02020502060401020303" pitchFamily="18" charset="0"/>
            </a:endParaRPr>
          </a:p>
          <a:p>
            <a:pPr marL="0" indent="0">
              <a:buNone/>
            </a:pPr>
            <a:r>
              <a:rPr lang="en-US" sz="2400" dirty="0">
                <a:latin typeface="Perpetua" panose="02020502060401020303" pitchFamily="18" charset="0"/>
              </a:rPr>
              <a:t>MEDIUM OR TECHNIQUE</a:t>
            </a:r>
          </a:p>
          <a:p>
            <a:pPr marL="0" indent="0">
              <a:buNone/>
            </a:pPr>
            <a:r>
              <a:rPr lang="en-US" sz="2400" dirty="0">
                <a:latin typeface="Perpetua" panose="02020502060401020303" pitchFamily="18" charset="0"/>
              </a:rPr>
              <a:t>Oil on </a:t>
            </a:r>
            <a:r>
              <a:rPr lang="en-US" sz="2400" dirty="0" smtClean="0">
                <a:latin typeface="Perpetua" panose="02020502060401020303" pitchFamily="18" charset="0"/>
              </a:rPr>
              <a:t>canvas</a:t>
            </a:r>
          </a:p>
          <a:p>
            <a:pPr marL="0" indent="0">
              <a:buNone/>
            </a:pPr>
            <a:endParaRPr lang="en-US" sz="2400" dirty="0">
              <a:latin typeface="Perpetua" panose="02020502060401020303" pitchFamily="18" charset="0"/>
            </a:endParaRPr>
          </a:p>
          <a:p>
            <a:pPr marL="0" indent="0">
              <a:buNone/>
            </a:pPr>
            <a:r>
              <a:rPr lang="en-US" sz="2400" dirty="0" smtClean="0">
                <a:latin typeface="Perpetua" panose="02020502060401020303" pitchFamily="18" charset="0"/>
              </a:rPr>
              <a:t>CREDIT LINE</a:t>
            </a:r>
          </a:p>
          <a:p>
            <a:pPr marL="0" indent="0">
              <a:buNone/>
            </a:pPr>
            <a:r>
              <a:rPr lang="en-US" sz="2400" dirty="0">
                <a:latin typeface="Perpetua" panose="02020502060401020303" pitchFamily="18" charset="0"/>
              </a:rPr>
              <a:t>Picture Fund</a:t>
            </a:r>
            <a:endParaRPr lang="en-US" sz="2400" dirty="0" smtClean="0">
              <a:latin typeface="Perpetua" panose="02020502060401020303" pitchFamily="18" charset="0"/>
            </a:endParaRPr>
          </a:p>
        </p:txBody>
      </p:sp>
      <p:pic>
        <p:nvPicPr>
          <p:cNvPr id="6146" name="Picture 2" descr="http://mfas3.s3.amazonaws.com/objects/SC11431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08641" y="228600"/>
            <a:ext cx="3456432" cy="6400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573123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096000" y="685800"/>
            <a:ext cx="5604933" cy="5571067"/>
          </a:xfrm>
        </p:spPr>
        <p:txBody>
          <a:bodyPr>
            <a:normAutofit/>
          </a:bodyPr>
          <a:lstStyle/>
          <a:p>
            <a:pPr marL="0" indent="0">
              <a:buNone/>
            </a:pPr>
            <a:r>
              <a:rPr lang="en-US" dirty="0">
                <a:latin typeface="Perpetua" panose="02020502060401020303" pitchFamily="18" charset="0"/>
              </a:rPr>
              <a:t>The open-air cafés of suburban </a:t>
            </a:r>
            <a:r>
              <a:rPr lang="en-US" dirty="0" err="1">
                <a:latin typeface="Perpetua" panose="02020502060401020303" pitchFamily="18" charset="0"/>
              </a:rPr>
              <a:t>Bougival</a:t>
            </a:r>
            <a:r>
              <a:rPr lang="en-US" dirty="0">
                <a:latin typeface="Perpetua" panose="02020502060401020303" pitchFamily="18" charset="0"/>
              </a:rPr>
              <a:t>, on the Seine outside Paris, were popular recreation spots for city dwellers, including the Impressionist painters. Renoir, who was primarily a figure painter, uses intense color and lush brushwork to heighten the sense of pleasure conveyed by the whirling couple who dominate the composition. The woman’s face, framed by her red bonnet, is the focus of attention, both ours and her companion’s. </a:t>
            </a:r>
            <a:endParaRPr lang="en-US" sz="2400" dirty="0">
              <a:latin typeface="Perpetua" panose="02020502060401020303" pitchFamily="18" charset="0"/>
            </a:endParaRPr>
          </a:p>
          <a:p>
            <a:pPr marL="0" indent="0" algn="ctr">
              <a:buNone/>
            </a:pPr>
            <a:endParaRPr lang="en-US" sz="4000" b="1" dirty="0" smtClean="0">
              <a:latin typeface="Perpetua" panose="02020502060401020303" pitchFamily="18" charset="0"/>
            </a:endParaRPr>
          </a:p>
        </p:txBody>
      </p:sp>
      <p:pic>
        <p:nvPicPr>
          <p:cNvPr id="6146" name="Picture 2" descr="http://mfas3.s3.amazonaws.com/objects/SC114311.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408641" y="228600"/>
            <a:ext cx="3456432" cy="6400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7603992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6095999" y="414866"/>
            <a:ext cx="5452533" cy="6341533"/>
          </a:xfrm>
        </p:spPr>
        <p:txBody>
          <a:bodyPr>
            <a:normAutofit fontScale="92500" lnSpcReduction="10000"/>
          </a:bodyPr>
          <a:lstStyle/>
          <a:p>
            <a:pPr marL="0" indent="0">
              <a:buNone/>
            </a:pPr>
            <a:r>
              <a:rPr lang="en-US" b="1" dirty="0" smtClean="0">
                <a:latin typeface="Perpetua" panose="02020502060401020303" pitchFamily="18" charset="0"/>
              </a:rPr>
              <a:t>The </a:t>
            </a:r>
            <a:r>
              <a:rPr lang="en-US" b="1" dirty="0">
                <a:latin typeface="Perpetua" panose="02020502060401020303" pitchFamily="18" charset="0"/>
              </a:rPr>
              <a:t>New Necklace</a:t>
            </a:r>
          </a:p>
          <a:p>
            <a:pPr marL="0" indent="0">
              <a:buNone/>
            </a:pPr>
            <a:endParaRPr lang="en-US" dirty="0">
              <a:latin typeface="Perpetua" panose="02020502060401020303" pitchFamily="18" charset="0"/>
            </a:endParaRPr>
          </a:p>
          <a:p>
            <a:pPr marL="0" indent="0">
              <a:buNone/>
            </a:pPr>
            <a:r>
              <a:rPr lang="en-US" dirty="0">
                <a:latin typeface="Perpetua" panose="02020502060401020303" pitchFamily="18" charset="0"/>
              </a:rPr>
              <a:t>1910</a:t>
            </a:r>
          </a:p>
          <a:p>
            <a:pPr marL="0" indent="0">
              <a:buNone/>
            </a:pPr>
            <a:r>
              <a:rPr lang="en-US" dirty="0">
                <a:latin typeface="Perpetua" panose="02020502060401020303" pitchFamily="18" charset="0"/>
              </a:rPr>
              <a:t>William McGregor Paxton (American, 1869–1941)</a:t>
            </a:r>
          </a:p>
          <a:p>
            <a:pPr marL="0" indent="0">
              <a:buNone/>
            </a:pPr>
            <a:endParaRPr lang="en-US" dirty="0">
              <a:latin typeface="Perpetua" panose="02020502060401020303" pitchFamily="18" charset="0"/>
            </a:endParaRPr>
          </a:p>
          <a:p>
            <a:pPr marL="0" indent="0">
              <a:buNone/>
            </a:pPr>
            <a:r>
              <a:rPr lang="en-US" dirty="0" smtClean="0">
                <a:latin typeface="Perpetua" panose="02020502060401020303" pitchFamily="18" charset="0"/>
              </a:rPr>
              <a:t>ACCESSION </a:t>
            </a:r>
            <a:r>
              <a:rPr lang="en-US" dirty="0">
                <a:latin typeface="Perpetua" panose="02020502060401020303" pitchFamily="18" charset="0"/>
              </a:rPr>
              <a:t>NUMBER</a:t>
            </a:r>
          </a:p>
          <a:p>
            <a:pPr marL="0" indent="0">
              <a:buNone/>
            </a:pPr>
            <a:r>
              <a:rPr lang="en-US" dirty="0">
                <a:latin typeface="Perpetua" panose="02020502060401020303" pitchFamily="18" charset="0"/>
              </a:rPr>
              <a:t>22.644</a:t>
            </a:r>
          </a:p>
          <a:p>
            <a:pPr marL="0" indent="0">
              <a:buNone/>
            </a:pPr>
            <a:endParaRPr lang="en-US" dirty="0">
              <a:latin typeface="Perpetua" panose="02020502060401020303" pitchFamily="18" charset="0"/>
            </a:endParaRPr>
          </a:p>
          <a:p>
            <a:pPr marL="0" indent="0">
              <a:buNone/>
            </a:pPr>
            <a:r>
              <a:rPr lang="en-US" dirty="0">
                <a:latin typeface="Perpetua" panose="02020502060401020303" pitchFamily="18" charset="0"/>
              </a:rPr>
              <a:t>MEDIUM OR TECHNIQUE</a:t>
            </a:r>
          </a:p>
          <a:p>
            <a:pPr marL="0" indent="0">
              <a:buNone/>
            </a:pPr>
            <a:r>
              <a:rPr lang="en-US" dirty="0">
                <a:latin typeface="Perpetua" panose="02020502060401020303" pitchFamily="18" charset="0"/>
              </a:rPr>
              <a:t>Oil on </a:t>
            </a:r>
            <a:r>
              <a:rPr lang="en-US" dirty="0" smtClean="0">
                <a:latin typeface="Perpetua" panose="02020502060401020303" pitchFamily="18" charset="0"/>
              </a:rPr>
              <a:t>canvas</a:t>
            </a:r>
          </a:p>
          <a:p>
            <a:pPr marL="0" indent="0">
              <a:buNone/>
            </a:pPr>
            <a:endParaRPr lang="en-US" dirty="0" smtClean="0">
              <a:latin typeface="Perpetua" panose="02020502060401020303" pitchFamily="18" charset="0"/>
            </a:endParaRPr>
          </a:p>
          <a:p>
            <a:pPr marL="0" indent="0">
              <a:buNone/>
            </a:pPr>
            <a:r>
              <a:rPr lang="en-US" dirty="0" smtClean="0">
                <a:latin typeface="Perpetua" panose="02020502060401020303" pitchFamily="18" charset="0"/>
              </a:rPr>
              <a:t>CREDIT LINE</a:t>
            </a:r>
            <a:endParaRPr lang="en-US" dirty="0">
              <a:latin typeface="Perpetua" panose="02020502060401020303" pitchFamily="18" charset="0"/>
            </a:endParaRPr>
          </a:p>
          <a:p>
            <a:pPr marL="0" indent="0">
              <a:buNone/>
            </a:pPr>
            <a:r>
              <a:rPr lang="en-US" dirty="0">
                <a:latin typeface="Perpetua" panose="02020502060401020303" pitchFamily="18" charset="0"/>
              </a:rPr>
              <a:t>Zoe Oliver Sherman Collection</a:t>
            </a:r>
          </a:p>
        </p:txBody>
      </p:sp>
      <p:pic>
        <p:nvPicPr>
          <p:cNvPr id="2050" name="Picture 2" descr="http://mfas3.s3.amazonaws.com/objects/SC40328.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355600"/>
            <a:ext cx="5172647" cy="6400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904969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TotalTime>
  <Words>576</Words>
  <Application>Microsoft Office PowerPoint</Application>
  <PresentationFormat>Widescreen</PresentationFormat>
  <Paragraphs>57</Paragraphs>
  <Slides>14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Arial</vt:lpstr>
      <vt:lpstr>Calibri</vt:lpstr>
      <vt:lpstr>Calibri Light</vt:lpstr>
      <vt:lpstr>Perpetua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Leah Walczak</dc:creator>
  <cp:lastModifiedBy>Suzi Fonda</cp:lastModifiedBy>
  <cp:revision>23</cp:revision>
  <dcterms:created xsi:type="dcterms:W3CDTF">2016-10-04T18:45:52Z</dcterms:created>
  <dcterms:modified xsi:type="dcterms:W3CDTF">2017-11-08T15:07:55Z</dcterms:modified>
</cp:coreProperties>
</file>